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image" Target="../media/image6.GIF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45" y="-19050"/>
            <a:ext cx="12157710" cy="68961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741363"/>
            <a:ext cx="9144000" cy="2387600"/>
          </a:xfrm>
        </p:spPr>
        <p:txBody>
          <a:bodyPr>
            <a:normAutofit fontScale="90000"/>
          </a:bodyPr>
          <a:p>
            <a:r>
              <a:rPr lang="zh-CN" altLang="en-US" b="1"/>
              <a:t>用</a:t>
            </a:r>
            <a:r>
              <a:rPr lang="en-US" altLang="zh-CN" b="1"/>
              <a:t>“</a:t>
            </a:r>
            <a:r>
              <a:rPr lang="zh-CN" altLang="en-US" b="1"/>
              <a:t>新观察法</a:t>
            </a:r>
            <a:r>
              <a:rPr lang="en-US" altLang="zh-CN" b="1"/>
              <a:t>”</a:t>
            </a:r>
            <a:r>
              <a:rPr lang="zh-CN" altLang="en-US" b="1"/>
              <a:t>配平有氧气出现的化学方程式配套练习及答案</a:t>
            </a:r>
            <a:endParaRPr lang="zh-CN" altLang="en-US" b="1"/>
          </a:p>
        </p:txBody>
      </p:sp>
      <p:pic>
        <p:nvPicPr>
          <p:cNvPr id="3" name="图片 2" descr="timg (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755" y="3674745"/>
            <a:ext cx="5537835" cy="29406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510" y="-19050"/>
            <a:ext cx="12157710" cy="68961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780" y="1342390"/>
            <a:ext cx="12157075" cy="3876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           </a:t>
            </a:r>
            <a:r>
              <a:rPr lang="zh-CN" altLang="en-US" sz="4400" b="1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过关测试题</a:t>
            </a:r>
            <a:endParaRPr lang="zh-CN" altLang="en-US" sz="4400" b="1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4000" b="1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一、基础过关</a:t>
            </a:r>
            <a:endParaRPr lang="zh-CN" altLang="en-US" sz="4000" b="1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1.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质量守恒定律的内容是：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化学反应的各物</a:t>
            </a:r>
            <a:endParaRPr lang="zh-CN" altLang="en-US" sz="4000" b="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质的 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总和，等于反应后生成的各物质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总和。</a:t>
            </a:r>
            <a:endParaRPr lang="zh-CN" altLang="en-US" sz="4000" b="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29750" y="4255770"/>
            <a:ext cx="13100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质量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77380" y="3357245"/>
            <a:ext cx="13335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参加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70635" y="4255770"/>
            <a:ext cx="13100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质量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 descr="图片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0880" y="890270"/>
            <a:ext cx="4157980" cy="17424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0" y="-46355"/>
            <a:ext cx="12275185" cy="695134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22885" y="1249680"/>
            <a:ext cx="12045950" cy="47078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2.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化学反应的实质是：</a:t>
            </a:r>
            <a:endParaRPr lang="zh-CN" altLang="en-US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参加反应的各物质的</a:t>
            </a:r>
            <a:r>
              <a:rPr lang="zh-CN" altLang="en-US" sz="400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  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或</a:t>
            </a:r>
            <a:r>
              <a:rPr lang="zh-CN" altLang="en-US" sz="400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 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重新组合成新的</a:t>
            </a:r>
            <a:r>
              <a:rPr lang="zh-CN" altLang="en-US" sz="400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或</a:t>
            </a:r>
            <a:r>
              <a:rPr lang="zh-CN" altLang="en-US" sz="400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的过程。</a:t>
            </a:r>
            <a:endParaRPr lang="zh-CN" altLang="en-US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在这一过程中，原子的种类</a:t>
            </a:r>
            <a:r>
              <a:rPr lang="zh-CN" altLang="en-US" sz="400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发生改变，原子的数目也</a:t>
            </a:r>
            <a:r>
              <a:rPr lang="zh-CN" altLang="en-US" sz="400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       </a:t>
            </a:r>
            <a:r>
              <a: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增减。</a:t>
            </a:r>
            <a:endParaRPr lang="zh-CN" altLang="en-US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仿宋_GB231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33110" y="2306955"/>
            <a:ext cx="1595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分子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24495" y="2306955"/>
            <a:ext cx="1595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原子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56995" y="3250565"/>
            <a:ext cx="1595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分子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14370" y="3250565"/>
            <a:ext cx="1595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原子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52370" y="5092700"/>
            <a:ext cx="1595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没有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43115" y="4211955"/>
            <a:ext cx="1595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没有</a:t>
            </a:r>
            <a:endParaRPr lang="zh-CN" altLang="en-US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830" y="-13970"/>
            <a:ext cx="12265660" cy="688594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51765" y="1087755"/>
            <a:ext cx="12077065" cy="47078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3.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rPr>
              <a:t>用今天所学的“新观察法”配平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化学方程式：</a:t>
            </a:r>
            <a:endParaRPr lang="zh-CN" altLang="en-US" sz="4000" b="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配平</a:t>
            </a:r>
            <a:r>
              <a:rPr lang="en-US" altLang="zh-CN" sz="4000" b="1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C</a:t>
            </a:r>
            <a:r>
              <a:rPr lang="en-US" altLang="zh-CN" sz="4000" b="1" baseline="-25000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2</a:t>
            </a:r>
            <a:r>
              <a:rPr lang="en-US" altLang="zh-CN" sz="4000" b="1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H</a:t>
            </a:r>
            <a:r>
              <a:rPr lang="en-US" altLang="zh-CN" sz="4000" b="1" baseline="-25000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2</a:t>
            </a:r>
            <a:r>
              <a:rPr lang="en-US" altLang="zh-CN" sz="4000" b="1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+O</a:t>
            </a:r>
            <a:r>
              <a:rPr lang="en-US" altLang="zh-CN" sz="4000" b="1" baseline="-25000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2</a:t>
            </a:r>
            <a:r>
              <a:rPr lang="en-US" altLang="zh-CN" sz="4000" b="1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-CO</a:t>
            </a:r>
            <a:r>
              <a:rPr lang="en-US" altLang="zh-CN" sz="4000" b="1" baseline="-25000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2</a:t>
            </a:r>
            <a:r>
              <a:rPr lang="en-US" altLang="zh-CN" sz="4000" b="1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+H</a:t>
            </a:r>
            <a:r>
              <a:rPr lang="en-US" altLang="zh-CN" sz="4000" b="1" baseline="-25000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2</a:t>
            </a:r>
            <a:r>
              <a:rPr lang="en-US" altLang="zh-CN" sz="4000" b="1">
                <a:solidFill>
                  <a:srgbClr val="020A5D"/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  <a:sym typeface="+mn-ea"/>
              </a:rPr>
              <a:t>O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时，应先在化学式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的前面配系数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，再在化学式 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的前面配系数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，最后在各个化学式的系数上乘以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得配平的化学方程式为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                   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rPr>
              <a:t>。</a:t>
            </a:r>
            <a:endParaRPr lang="zh-CN" altLang="en-US" sz="4000" b="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905365" y="2207260"/>
            <a:ext cx="11671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CO</a:t>
            </a:r>
            <a:r>
              <a:rPr lang="en-US" altLang="zh-CN" sz="4000" b="1" baseline="-25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endParaRPr lang="en-US" altLang="zh-CN" sz="4000" b="1" baseline="-250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6610" y="3088640"/>
            <a:ext cx="10477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endParaRPr lang="en-US" altLang="zh-CN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62240" y="3088640"/>
            <a:ext cx="10477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O</a:t>
            </a:r>
            <a:r>
              <a:rPr lang="en-US" altLang="zh-CN" sz="4000" b="1" baseline="-25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endParaRPr lang="en-US" altLang="zh-CN" sz="4000" b="1" baseline="-250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21080" y="3795395"/>
            <a:ext cx="1241425" cy="1584325"/>
            <a:chOff x="3820" y="8529"/>
            <a:chExt cx="1955" cy="2495"/>
          </a:xfrm>
        </p:grpSpPr>
        <p:sp>
          <p:nvSpPr>
            <p:cNvPr id="25" name="文本框 24"/>
            <p:cNvSpPr txBox="1"/>
            <p:nvPr/>
          </p:nvSpPr>
          <p:spPr>
            <a:xfrm>
              <a:off x="3820" y="8942"/>
              <a:ext cx="1731" cy="2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 b="1">
                  <a:solidFill>
                    <a:srgbClr val="FF0000"/>
                  </a:solidFill>
                </a:rPr>
                <a:t>   </a:t>
              </a:r>
              <a:r>
                <a:rPr lang="zh-CN" altLang="en-US" sz="4000" b="1">
                  <a:solidFill>
                    <a:srgbClr val="FF0000"/>
                  </a:solidFill>
                </a:rPr>
                <a:t>－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045" y="8529"/>
              <a:ext cx="173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 b="1">
                  <a:solidFill>
                    <a:srgbClr val="FF0000"/>
                  </a:solidFill>
                </a:rPr>
                <a:t>   5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045" y="9426"/>
              <a:ext cx="173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 b="1">
                  <a:solidFill>
                    <a:srgbClr val="FF0000"/>
                  </a:solidFill>
                </a:rPr>
                <a:t>   2</a:t>
              </a:r>
              <a:endParaRPr lang="zh-CN" altLang="en-US" sz="4000" b="1">
                <a:solidFill>
                  <a:srgbClr val="FF0000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0306050" y="4035425"/>
            <a:ext cx="10477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endParaRPr lang="en-US" altLang="zh-CN" sz="4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10505" y="4982210"/>
            <a:ext cx="54997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C</a:t>
            </a:r>
            <a:r>
              <a:rPr lang="en-US" altLang="zh-CN" sz="4000" b="1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H</a:t>
            </a:r>
            <a:r>
              <a:rPr lang="en-US" altLang="zh-CN" sz="4000" b="1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+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O</a:t>
            </a:r>
            <a:r>
              <a:rPr lang="en-US" altLang="zh-CN" sz="4000" b="1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=4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CO</a:t>
            </a:r>
            <a:r>
              <a:rPr lang="en-US" altLang="zh-CN" sz="4000" b="1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+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H</a:t>
            </a:r>
            <a:r>
              <a:rPr lang="en-US" altLang="zh-CN" sz="4000" b="1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4000" b="1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O</a:t>
            </a:r>
            <a:endParaRPr lang="en-US" altLang="zh-CN" sz="4000" b="1">
              <a:solidFill>
                <a:schemeClr val="tx1">
                  <a:lumMod val="50000"/>
                </a:schemeClr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9" grpId="0"/>
      <p:bldP spid="7" grpId="0"/>
      <p:bldP spid="8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内容占位符 5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145" y="-5080"/>
            <a:ext cx="12181205" cy="69195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 b="1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</a:rPr>
              <a:t>二、能力过关</a:t>
            </a:r>
            <a:endParaRPr lang="zh-CN" altLang="en-US" sz="4000" b="1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31140" y="1461135"/>
            <a:ext cx="1175321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化学反应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xC</a:t>
            </a:r>
            <a:r>
              <a: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H</a:t>
            </a:r>
            <a:r>
              <a: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HS+yO</a:t>
            </a:r>
            <a:r>
              <a: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=2SO</a:t>
            </a:r>
            <a:r>
              <a: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+4CO</a:t>
            </a:r>
            <a:r>
              <a: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+6H</a:t>
            </a:r>
            <a:r>
              <a: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中，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的值分别是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4000" b="0" u="sng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4000" b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37485" y="2465705"/>
            <a:ext cx="83375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</a:rPr>
              <a:t>2</a:t>
            </a:r>
            <a:endParaRPr lang="en-US" altLang="zh-CN" sz="4400" b="1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51985" y="2465705"/>
            <a:ext cx="83375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</a:rPr>
              <a:t>9</a:t>
            </a:r>
            <a:endParaRPr lang="en-US" altLang="zh-CN" sz="4400" b="1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pic>
        <p:nvPicPr>
          <p:cNvPr id="3" name="图片 2" descr="图片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060" y="3652520"/>
            <a:ext cx="4142740" cy="24098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0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内容占位符 5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53975" y="-6985"/>
            <a:ext cx="12300585" cy="687260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535170" y="3401060"/>
            <a:ext cx="1452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</a:rPr>
              <a:t>CH</a:t>
            </a:r>
            <a:r>
              <a:rPr lang="en-US" altLang="zh-CN" sz="4000" b="1" baseline="-2500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</a:rPr>
              <a:t>4</a:t>
            </a:r>
            <a:endParaRPr lang="en-US" altLang="zh-CN" sz="4000" b="1" baseline="-2500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02565" y="1403985"/>
            <a:ext cx="11787505" cy="3476625"/>
            <a:chOff x="319" y="2211"/>
            <a:chExt cx="18563" cy="5475"/>
          </a:xfrm>
        </p:grpSpPr>
        <p:sp>
          <p:nvSpPr>
            <p:cNvPr id="5" name="文本框 4"/>
            <p:cNvSpPr txBox="1"/>
            <p:nvPr/>
          </p:nvSpPr>
          <p:spPr>
            <a:xfrm>
              <a:off x="319" y="2211"/>
              <a:ext cx="18563" cy="5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indent="0" fontAlgn="auto">
                <a:lnSpc>
                  <a:spcPct val="150000"/>
                </a:lnSpc>
              </a:pP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5.</a:t>
              </a:r>
              <a:r>
                <a:rPr lang="zh-CN" altLang="en-US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某化合物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X</a:t>
              </a:r>
              <a:r>
                <a:rPr lang="zh-CN" altLang="en-US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在氧气中充分燃烧，反应的化学方程式为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:X+2O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2       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CO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+2H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O</a:t>
              </a:r>
              <a:endPara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altLang="en-US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其中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X</a:t>
              </a:r>
              <a:r>
                <a:rPr lang="zh-CN" altLang="en-US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的化学式为</a:t>
              </a:r>
              <a:r>
                <a:rPr lang="zh-CN" altLang="en-US" sz="4000" u="sng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        </a:t>
              </a:r>
              <a:r>
                <a:rPr lang="zh-CN" altLang="en-US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宋体" panose="02010600030101010101" pitchFamily="2" charset="-122"/>
                  <a:sym typeface="+mn-ea"/>
                </a:rPr>
                <a:t>。</a:t>
              </a:r>
              <a:endPara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endParaRPr>
            </a:p>
            <a:p>
              <a:endParaRPr lang="zh-CN" altLang="en-US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宋体" panose="02010600030101010101" pitchFamily="2" charset="-122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3879" y="4051"/>
              <a:ext cx="1875" cy="898"/>
              <a:chOff x="6129" y="826"/>
              <a:chExt cx="1875" cy="898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6129" y="826"/>
                <a:ext cx="1875" cy="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400"/>
                  <a:t>点燃</a:t>
                </a:r>
                <a:endParaRPr lang="zh-CN" altLang="en-US" sz="2400"/>
              </a:p>
            </p:txBody>
          </p:sp>
          <p:cxnSp>
            <p:nvCxnSpPr>
              <p:cNvPr id="11" name="直接连接符 10"/>
              <p:cNvCxnSpPr/>
              <p:nvPr/>
            </p:nvCxnSpPr>
            <p:spPr>
              <a:xfrm>
                <a:off x="6354" y="1724"/>
                <a:ext cx="93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 flipV="1">
                <a:off x="6316" y="1538"/>
                <a:ext cx="1013" cy="1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图片 2" descr="图片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2495" y="3652520"/>
            <a:ext cx="4142740" cy="24098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内容占位符 5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78105" y="-28575"/>
            <a:ext cx="12299950" cy="6919595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864235" y="516255"/>
            <a:ext cx="8642350" cy="5200650"/>
            <a:chOff x="911" y="1713"/>
            <a:chExt cx="13610" cy="8190"/>
          </a:xfrm>
        </p:grpSpPr>
        <p:sp>
          <p:nvSpPr>
            <p:cNvPr id="101" name="文本框 100"/>
            <p:cNvSpPr txBox="1"/>
            <p:nvPr/>
          </p:nvSpPr>
          <p:spPr>
            <a:xfrm>
              <a:off x="911" y="1713"/>
              <a:ext cx="13611" cy="81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0"/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仿宋_GB2312" charset="0"/>
                </a:rPr>
                <a:t>6.</a:t>
              </a:r>
              <a:r>
                <a:rPr lang="zh-CN" altLang="en-US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仿宋_GB2312" charset="0"/>
                </a:rPr>
                <a:t>配平下列化学方程式：</a:t>
              </a:r>
              <a:endPara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endParaRPr>
            </a:p>
            <a:p>
              <a:pPr indent="0"/>
              <a:endPara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endParaRPr>
            </a:p>
            <a:p>
              <a:pPr indent="0"/>
              <a:endPara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endParaRPr>
            </a:p>
            <a:p>
              <a:pPr indent="0"/>
              <a:endParaRPr lang="en-US" altLang="zh-CN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</a:endParaRPr>
            </a:p>
            <a:p>
              <a:pPr indent="0"/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⑵KMnO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4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-K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2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MnO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4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+MnO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2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+O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2</a:t>
              </a:r>
              <a:endPara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</a:endParaRPr>
            </a:p>
            <a:p>
              <a:pPr indent="0"/>
              <a:endPara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</a:endParaRPr>
            </a:p>
            <a:p>
              <a:pPr indent="0"/>
              <a:endParaRPr lang="en-US" altLang="zh-CN" sz="4000" b="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</a:endParaRPr>
            </a:p>
            <a:p>
              <a:pPr indent="0"/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⑶H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2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O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2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-H</a:t>
              </a:r>
              <a:r>
                <a:rPr lang="en-US" altLang="zh-CN" sz="4000" b="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2</a:t>
              </a:r>
              <a:r>
                <a:rPr lang="en-US" altLang="zh-CN" sz="4000" b="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</a:rPr>
                <a:t>O+O2</a:t>
              </a:r>
              <a:endParaRPr lang="en-US" altLang="zh-CN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</a:endParaRPr>
            </a:p>
            <a:p>
              <a:endParaRPr lang="zh-CN" altLang="en-US" sz="4000" b="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仿宋_GB2312" charset="0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911" y="3025"/>
              <a:ext cx="9075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⑴FeS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+O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-Fe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3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+SO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新宋体" panose="02010609030101010101" charset="-122"/>
                  <a:ea typeface="新宋体" panose="02010609030101010101" charset="-122"/>
                  <a:cs typeface="微软雅黑" panose="020B0503020204020204" charset="-122"/>
                  <a:sym typeface="+mn-ea"/>
                </a:rPr>
                <a:t>2</a:t>
              </a:r>
              <a:endPara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601980" y="2056130"/>
            <a:ext cx="96304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答案：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4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FeS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11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40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＝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Fe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8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SO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endParaRPr lang="en-US" altLang="zh-CN" sz="4000" baseline="-25000">
              <a:solidFill>
                <a:schemeClr val="tx1">
                  <a:lumMod val="50000"/>
                </a:schemeClr>
              </a:solidFill>
              <a:latin typeface="楷体" panose="02010609060101010101" charset="-122"/>
              <a:ea typeface="楷体" panose="02010609060101010101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1980" y="3627755"/>
            <a:ext cx="96304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答案：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KMnO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40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＝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K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MnO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4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+MnO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+O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endParaRPr lang="en-US" altLang="zh-CN" sz="4000" baseline="-25000">
              <a:solidFill>
                <a:schemeClr val="tx1">
                  <a:lumMod val="50000"/>
                </a:schemeClr>
              </a:solidFill>
              <a:latin typeface="楷体" panose="02010609060101010101" charset="-122"/>
              <a:ea typeface="楷体" panose="02010609060101010101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01980" y="5153025"/>
            <a:ext cx="96304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答案：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4000">
                <a:solidFill>
                  <a:srgbClr val="7030A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＝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O+O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endParaRPr lang="en-US" altLang="zh-CN" sz="4000" baseline="-25000">
              <a:solidFill>
                <a:schemeClr val="tx1">
                  <a:lumMod val="50000"/>
                </a:schemeClr>
              </a:solidFill>
              <a:latin typeface="楷体" panose="02010609060101010101" charset="-122"/>
              <a:ea typeface="楷体" panose="02010609060101010101" charset="-122"/>
              <a:cs typeface="微软雅黑" panose="020B0503020204020204" charset="-122"/>
              <a:sym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8386445" y="1158875"/>
            <a:ext cx="2730500" cy="1602740"/>
            <a:chOff x="13170" y="2725"/>
            <a:chExt cx="4300" cy="2524"/>
          </a:xfrm>
        </p:grpSpPr>
        <p:sp>
          <p:nvSpPr>
            <p:cNvPr id="12" name="云形标注 11"/>
            <p:cNvSpPr/>
            <p:nvPr/>
          </p:nvSpPr>
          <p:spPr>
            <a:xfrm>
              <a:off x="13170" y="2725"/>
              <a:ext cx="4300" cy="2525"/>
            </a:xfrm>
            <a:prstGeom prst="cloudCallout">
              <a:avLst>
                <a:gd name="adj1" fmla="val -82511"/>
                <a:gd name="adj2" fmla="val 698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3608" y="3025"/>
              <a:ext cx="3862" cy="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友情提醒：配平后注意将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“</a:t>
              </a:r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－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”</a:t>
              </a:r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改成等号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“</a:t>
              </a:r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＝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”</a:t>
              </a:r>
              <a:endParaRPr lang="en-US" altLang="zh-CN" sz="24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  <p:pic>
        <p:nvPicPr>
          <p:cNvPr id="7" name="图片 6" descr="图片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0" y="4056380"/>
            <a:ext cx="1239520" cy="13049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内容占位符 5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8105" y="-28575"/>
            <a:ext cx="12299950" cy="691959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160145"/>
            <a:ext cx="11383645" cy="3088005"/>
          </a:xfrm>
        </p:spPr>
        <p:txBody>
          <a:bodyPr>
            <a:noAutofit/>
          </a:bodyPr>
          <a:p>
            <a:pPr indent="0">
              <a:buNone/>
            </a:pP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    ⑷C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5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OH+O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-CO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+H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endParaRPr lang="en-US" altLang="zh-CN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微软雅黑" panose="020B0503020204020204" charset="-122"/>
              <a:sym typeface="+mn-ea"/>
            </a:endParaRPr>
          </a:p>
          <a:p>
            <a:pPr indent="0">
              <a:buNone/>
            </a:pPr>
            <a:endParaRPr lang="en-US" altLang="zh-CN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微软雅黑" panose="020B0503020204020204" charset="-122"/>
              <a:sym typeface="+mn-ea"/>
            </a:endParaRPr>
          </a:p>
          <a:p>
            <a:pPr indent="0">
              <a:buNone/>
            </a:pPr>
            <a:endParaRPr lang="en-US" altLang="zh-CN" sz="4000" b="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   </a:t>
            </a:r>
            <a:endParaRPr lang="en-US" altLang="zh-CN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   (5)C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n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2n+2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O+O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-CO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+H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endParaRPr lang="en-US" altLang="zh-CN" sz="4000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  <a:cs typeface="微软雅黑" panose="020B0503020204020204" charset="-122"/>
              <a:sym typeface="+mn-ea"/>
            </a:endParaRPr>
          </a:p>
          <a:p>
            <a:endParaRPr lang="zh-CN" altLang="en-US" sz="3600" b="0">
              <a:solidFill>
                <a:schemeClr val="tx1">
                  <a:lumMod val="50000"/>
                </a:schemeClr>
              </a:solidFill>
              <a:latin typeface="楷体" panose="02010609060101010101" charset="-122"/>
              <a:ea typeface="楷体" panose="02010609060101010101" charset="-122"/>
              <a:cs typeface="仿宋_GB2312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80745" y="2350770"/>
            <a:ext cx="70961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答案：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C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5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OH+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rgbClr val="7030A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=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2CO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endParaRPr lang="zh-CN" altLang="en-US" sz="40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0745" y="5081270"/>
            <a:ext cx="95484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答案</a:t>
            </a:r>
            <a:r>
              <a:rPr lang="en-US" altLang="zh-CN" sz="400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: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C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n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2n+2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O+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3n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rgbClr val="7030A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=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2n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CO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sz="4000" b="1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(n+1)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4000" baseline="-25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4000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  <a:cs typeface="微软雅黑" panose="020B0503020204020204" charset="-122"/>
                <a:sym typeface="+mn-ea"/>
              </a:rPr>
              <a:t>O</a:t>
            </a:r>
            <a:endParaRPr lang="zh-CN" altLang="en-US" sz="4000"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8362950" y="1730375"/>
            <a:ext cx="2730500" cy="1602740"/>
            <a:chOff x="13170" y="2725"/>
            <a:chExt cx="4300" cy="2524"/>
          </a:xfrm>
        </p:grpSpPr>
        <p:sp>
          <p:nvSpPr>
            <p:cNvPr id="16" name="云形标注 15"/>
            <p:cNvSpPr/>
            <p:nvPr/>
          </p:nvSpPr>
          <p:spPr>
            <a:xfrm>
              <a:off x="13170" y="2725"/>
              <a:ext cx="4300" cy="2525"/>
            </a:xfrm>
            <a:prstGeom prst="cloudCallout">
              <a:avLst>
                <a:gd name="adj1" fmla="val -82511"/>
                <a:gd name="adj2" fmla="val 698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3608" y="3025"/>
              <a:ext cx="3862" cy="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友情提醒：配平后注意将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“</a:t>
              </a:r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－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”</a:t>
              </a:r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改成等号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“</a:t>
              </a:r>
              <a:r>
                <a:rPr lang="zh-CN" altLang="en-US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＝</a:t>
              </a:r>
              <a:r>
                <a:rPr lang="en-US" altLang="zh-CN" sz="24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</a:rPr>
                <a:t>”</a:t>
              </a:r>
              <a:endParaRPr lang="en-US" altLang="zh-CN" sz="24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510" y="-5080"/>
            <a:ext cx="12277090" cy="6871970"/>
          </a:xfrm>
          <a:prstGeom prst="rect">
            <a:avLst/>
          </a:prstGeom>
        </p:spPr>
      </p:pic>
      <p:sp>
        <p:nvSpPr>
          <p:cNvPr id="101" name="文本框 100"/>
          <p:cNvSpPr txBox="1"/>
          <p:nvPr/>
        </p:nvSpPr>
        <p:spPr>
          <a:xfrm>
            <a:off x="16510" y="1368425"/>
            <a:ext cx="1227709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7.</a:t>
            </a:r>
            <a:r>
              <a:rPr lang="zh-CN" altLang="en-US" sz="4000" b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绿色植物在光照和催化剂的条件下进行光合作用，是将二氧化碳和水合成葡萄糖，同时释放出氧气，请写出光合作用过程中发生反应的化学方程式。</a:t>
            </a:r>
            <a:endParaRPr lang="zh-CN" altLang="en-US" sz="4000" b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8200" y="381000"/>
            <a:ext cx="66440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4000" b="1">
                <a:solidFill>
                  <a:schemeClr val="tx1">
                    <a:lumMod val="50000"/>
                  </a:schemeClr>
                </a:solidFill>
                <a:latin typeface="新宋体" panose="02010609030101010101" charset="-122"/>
                <a:ea typeface="新宋体" panose="02010609030101010101" charset="-122"/>
              </a:rPr>
              <a:t>三、能力拓展</a:t>
            </a:r>
            <a:endParaRPr lang="zh-CN" altLang="zh-CN" sz="4000" b="1">
              <a:solidFill>
                <a:schemeClr val="tx1">
                  <a:lumMod val="50000"/>
                </a:schemeClr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38200" y="4755515"/>
            <a:ext cx="9364980" cy="986155"/>
            <a:chOff x="1320" y="7489"/>
            <a:chExt cx="14748" cy="1553"/>
          </a:xfrm>
        </p:grpSpPr>
        <p:sp>
          <p:nvSpPr>
            <p:cNvPr id="7" name="文本框 6"/>
            <p:cNvSpPr txBox="1"/>
            <p:nvPr/>
          </p:nvSpPr>
          <p:spPr>
            <a:xfrm>
              <a:off x="1320" y="7709"/>
              <a:ext cx="14748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0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答案：</a:t>
              </a:r>
              <a:r>
                <a:rPr lang="en-US" altLang="zh-CN" sz="40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6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CO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+</a:t>
              </a:r>
              <a:r>
                <a:rPr lang="en-US" altLang="zh-CN" sz="40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6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H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O</a:t>
              </a:r>
              <a:r>
                <a:rPr lang="en-US" altLang="zh-CN" sz="40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       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C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6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H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12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6</a:t>
              </a:r>
              <a:r>
                <a:rPr lang="en-US" altLang="zh-CN" sz="40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+6</a:t>
              </a:r>
              <a:r>
                <a:rPr lang="en-US" altLang="zh-CN" sz="4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O</a:t>
              </a:r>
              <a:r>
                <a:rPr lang="en-US" altLang="zh-CN" sz="4000" baseline="-25000">
                  <a:solidFill>
                    <a:schemeClr val="tx1">
                      <a:lumMod val="50000"/>
                    </a:schemeClr>
                  </a:solidFill>
                  <a:latin typeface="楷体" panose="02010609060101010101" charset="-122"/>
                  <a:ea typeface="楷体" panose="02010609060101010101" charset="-122"/>
                </a:rPr>
                <a:t>2</a:t>
              </a:r>
              <a:endParaRPr lang="en-US" altLang="zh-CN" sz="4000" baseline="-25000">
                <a:solidFill>
                  <a:schemeClr val="tx1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7687" y="7489"/>
              <a:ext cx="1875" cy="1553"/>
              <a:chOff x="11737" y="602"/>
              <a:chExt cx="1875" cy="1553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11737" y="602"/>
                <a:ext cx="1875" cy="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000" b="1">
                    <a:solidFill>
                      <a:srgbClr val="7030A0"/>
                    </a:solidFill>
                    <a:latin typeface="楷体" panose="02010609060101010101" charset="-122"/>
                    <a:ea typeface="楷体" panose="02010609060101010101" charset="-122"/>
                  </a:rPr>
                  <a:t>催化剂</a:t>
                </a:r>
                <a:endParaRPr lang="zh-CN" altLang="en-US" sz="2000" b="1">
                  <a:solidFill>
                    <a:srgbClr val="7030A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11737" y="1527"/>
                <a:ext cx="1875" cy="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2000" b="1">
                    <a:solidFill>
                      <a:srgbClr val="7030A0"/>
                    </a:solidFill>
                    <a:latin typeface="楷体" panose="02010609060101010101" charset="-122"/>
                    <a:ea typeface="楷体" panose="02010609060101010101" charset="-122"/>
                  </a:rPr>
                  <a:t> </a:t>
                </a:r>
                <a:r>
                  <a:rPr lang="zh-CN" altLang="en-US" sz="2000" b="1">
                    <a:solidFill>
                      <a:srgbClr val="7030A0"/>
                    </a:solidFill>
                    <a:latin typeface="楷体" panose="02010609060101010101" charset="-122"/>
                    <a:ea typeface="楷体" panose="02010609060101010101" charset="-122"/>
                  </a:rPr>
                  <a:t>光照</a:t>
                </a:r>
                <a:endParaRPr lang="zh-CN" altLang="en-US" sz="2000" b="1">
                  <a:solidFill>
                    <a:srgbClr val="7030A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11783" y="1213"/>
                <a:ext cx="1538" cy="242"/>
                <a:chOff x="12750" y="-2303"/>
                <a:chExt cx="1538" cy="242"/>
              </a:xfrm>
            </p:grpSpPr>
            <p:cxnSp>
              <p:nvCxnSpPr>
                <p:cNvPr id="12" name="直接连接符 11"/>
                <p:cNvCxnSpPr/>
                <p:nvPr/>
              </p:nvCxnSpPr>
              <p:spPr>
                <a:xfrm>
                  <a:off x="12750" y="-2303"/>
                  <a:ext cx="1500" cy="1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接连接符 12"/>
                <p:cNvCxnSpPr/>
                <p:nvPr/>
              </p:nvCxnSpPr>
              <p:spPr>
                <a:xfrm>
                  <a:off x="12750" y="-2066"/>
                  <a:ext cx="1538" cy="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3" name="图片 2" descr="先生看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3180" y="4554855"/>
            <a:ext cx="1861185" cy="148145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1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16040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934</Words>
  <Application>WPS 演示</Application>
  <PresentationFormat>宽屏</PresentationFormat>
  <Paragraphs>107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新宋体</vt:lpstr>
      <vt:lpstr>仿宋_GB2312</vt:lpstr>
      <vt:lpstr>楷体</vt:lpstr>
      <vt:lpstr>微软雅黑</vt:lpstr>
      <vt:lpstr>Calibri Light</vt:lpstr>
      <vt:lpstr>Arial Unicode MS</vt:lpstr>
      <vt:lpstr>Calibri</vt:lpstr>
      <vt:lpstr>仿宋</vt:lpstr>
      <vt:lpstr>Office 主题</vt:lpstr>
      <vt:lpstr>五分钟学会配平化学方程式配套练习及答案</vt:lpstr>
      <vt:lpstr>PowerPoint 演示文稿</vt:lpstr>
      <vt:lpstr>PowerPoint 演示文稿</vt:lpstr>
      <vt:lpstr>二、巩固新知</vt:lpstr>
      <vt:lpstr>三、能力提高</vt:lpstr>
      <vt:lpstr>PowerPoint 演示文稿</vt:lpstr>
      <vt:lpstr>四、挑战自我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WPS_144394620</cp:lastModifiedBy>
  <cp:revision>23</cp:revision>
  <dcterms:created xsi:type="dcterms:W3CDTF">2017-11-05T08:57:00Z</dcterms:created>
  <dcterms:modified xsi:type="dcterms:W3CDTF">2017-11-09T00:42:41Z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