
<file path=[Content_Types].xml><?xml version="1.0" encoding="utf-8"?>
<Types xmlns="http://schemas.openxmlformats.org/package/2006/content-types">
  <Default Extension="jpeg" ContentType="image/jpeg"/>
  <Default Extension="wav" ContentType="audio/x-wav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1" r:id="rId3"/>
    <p:sldId id="259" r:id="rId4"/>
    <p:sldId id="260" r:id="rId5"/>
    <p:sldId id="262" r:id="rId6"/>
    <p:sldId id="263" r:id="rId7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1.wav"/><Relationship Id="rId1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450" name="Picture 2" descr="可爱猪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952596" y="1428736"/>
            <a:ext cx="8535987" cy="5118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452" name="Rectangle 4"/>
          <p:cNvSpPr>
            <a:spLocks noChangeArrowheads="1"/>
          </p:cNvSpPr>
          <p:nvPr/>
        </p:nvSpPr>
        <p:spPr bwMode="auto">
          <a:xfrm>
            <a:off x="2595538" y="2214554"/>
            <a:ext cx="6697663" cy="31496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5300" dirty="0">
                <a:latin typeface="Arial" panose="020B0604020202020204" pitchFamily="34" charset="0"/>
              </a:rPr>
              <a:t>Using </a:t>
            </a:r>
            <a:r>
              <a:rPr lang="en-US" sz="5300" i="1" dirty="0">
                <a:solidFill>
                  <a:srgbClr val="0033CC"/>
                </a:solidFill>
                <a:latin typeface="Arial" panose="020B0604020202020204" pitchFamily="34" charset="0"/>
              </a:rPr>
              <a:t>what </a:t>
            </a:r>
            <a:r>
              <a:rPr lang="en-US" sz="5300" dirty="0">
                <a:latin typeface="Arial" panose="020B0604020202020204" pitchFamily="34" charset="0"/>
              </a:rPr>
              <a:t>and</a:t>
            </a:r>
            <a:r>
              <a:rPr lang="en-US" sz="5300" i="1" dirty="0">
                <a:latin typeface="Arial" panose="020B0604020202020204" pitchFamily="34" charset="0"/>
              </a:rPr>
              <a:t> </a:t>
            </a:r>
            <a:r>
              <a:rPr lang="en-US" sz="5300" i="1" dirty="0">
                <a:solidFill>
                  <a:srgbClr val="0033CC"/>
                </a:solidFill>
                <a:latin typeface="Arial" panose="020B0604020202020204" pitchFamily="34" charset="0"/>
              </a:rPr>
              <a:t>how</a:t>
            </a:r>
            <a:r>
              <a:rPr lang="en-US" sz="5300" i="1" dirty="0">
                <a:latin typeface="Arial" panose="020B0604020202020204" pitchFamily="34" charset="0"/>
              </a:rPr>
              <a:t> </a:t>
            </a:r>
            <a:r>
              <a:rPr lang="en-US" sz="5300" dirty="0">
                <a:latin typeface="Arial" panose="020B0604020202020204" pitchFamily="34" charset="0"/>
              </a:rPr>
              <a:t>to express strong feelings</a:t>
            </a:r>
            <a:endParaRPr lang="zh-CN" altLang="en-US" sz="5300" dirty="0">
              <a:latin typeface="Arial" panose="020B0604020202020204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064722" y="285728"/>
            <a:ext cx="8201660" cy="922020"/>
          </a:xfrm>
          <a:prstGeom prst="rect">
            <a:avLst/>
          </a:prstGeom>
          <a:blipFill rotWithShape="1">
            <a:blip r:embed="rId2"/>
            <a:tile tx="0" ty="0" sx="100000" sy="100000" flip="none" algn="tl"/>
          </a:blip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anose="02020603050405020304" pitchFamily="18" charset="0"/>
              </a:rPr>
              <a:t>Learn to make exclamation</a:t>
            </a:r>
            <a:endParaRPr lang="zh-CN" altLang="en-US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Grp="1" noChangeArrowheads="1"/>
          </p:cNvSpPr>
          <p:nvPr>
            <p:ph type="title"/>
          </p:nvPr>
        </p:nvSpPr>
        <p:spPr>
          <a:xfrm>
            <a:off x="1952596" y="142852"/>
            <a:ext cx="8229600" cy="85723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FF"/>
                </a:solidFill>
              </a:rPr>
              <a:t>Exercise:</a:t>
            </a:r>
            <a:br>
              <a:rPr lang="en-US" b="1" dirty="0" smtClean="0">
                <a:solidFill>
                  <a:srgbClr val="33CC33"/>
                </a:solidFill>
              </a:rPr>
            </a:br>
            <a:r>
              <a:rPr lang="zh-CN" altLang="en-US" sz="3100" b="1" dirty="0" smtClean="0">
                <a:solidFill>
                  <a:srgbClr val="0000CC"/>
                </a:solidFill>
              </a:rPr>
              <a:t>用 “</a:t>
            </a:r>
            <a:r>
              <a:rPr lang="en-US" altLang="zh-CN" sz="3100" b="1" dirty="0" smtClean="0">
                <a:solidFill>
                  <a:srgbClr val="FF0000"/>
                </a:solidFill>
              </a:rPr>
              <a:t>what</a:t>
            </a:r>
            <a:r>
              <a:rPr lang="en-US" altLang="zh-CN" sz="3100" b="1" dirty="0" smtClean="0">
                <a:solidFill>
                  <a:srgbClr val="0000CC"/>
                </a:solidFill>
              </a:rPr>
              <a:t>”</a:t>
            </a:r>
            <a:r>
              <a:rPr lang="zh-CN" altLang="en-US" sz="3100" b="1" dirty="0" smtClean="0">
                <a:solidFill>
                  <a:srgbClr val="0000CC"/>
                </a:solidFill>
              </a:rPr>
              <a:t>或“</a:t>
            </a:r>
            <a:r>
              <a:rPr lang="en-US" altLang="zh-CN" sz="3100" b="1" dirty="0" smtClean="0">
                <a:solidFill>
                  <a:srgbClr val="FF0000"/>
                </a:solidFill>
              </a:rPr>
              <a:t>how</a:t>
            </a:r>
            <a:r>
              <a:rPr lang="en-US" altLang="zh-CN" sz="3100" b="1" dirty="0" smtClean="0">
                <a:solidFill>
                  <a:srgbClr val="0000CC"/>
                </a:solidFill>
              </a:rPr>
              <a:t>”</a:t>
            </a:r>
            <a:r>
              <a:rPr lang="zh-CN" altLang="en-US" sz="3100" b="1" dirty="0" smtClean="0">
                <a:solidFill>
                  <a:srgbClr val="0000CC"/>
                </a:solidFill>
              </a:rPr>
              <a:t>将相应的句子改为感叹句</a:t>
            </a:r>
            <a:endParaRPr lang="zh-CN" altLang="zh-CN" sz="3100" dirty="0" smtClean="0">
              <a:ea typeface="宋体" panose="02010600030101010101" pitchFamily="2" charset="-122"/>
            </a:endParaRPr>
          </a:p>
        </p:txBody>
      </p:sp>
      <p:sp>
        <p:nvSpPr>
          <p:cNvPr id="9219" name="Text Box 9"/>
          <p:cNvSpPr txBox="1">
            <a:spLocks noChangeArrowheads="1"/>
          </p:cNvSpPr>
          <p:nvPr/>
        </p:nvSpPr>
        <p:spPr bwMode="auto">
          <a:xfrm>
            <a:off x="2238348" y="785794"/>
            <a:ext cx="7358114" cy="58159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0" hangingPunct="0"/>
            <a:endParaRPr lang="zh-CN" altLang="en-US" sz="3200" b="1" dirty="0">
              <a:solidFill>
                <a:srgbClr val="0000CC"/>
              </a:solidFill>
            </a:endParaRPr>
          </a:p>
          <a:p>
            <a:pPr eaLnBrk="0" hangingPunct="0"/>
            <a:r>
              <a:rPr lang="en-US" altLang="zh-CN" sz="3200" b="1" dirty="0">
                <a:solidFill>
                  <a:srgbClr val="0000CC"/>
                </a:solidFill>
              </a:rPr>
              <a:t>1</a:t>
            </a:r>
            <a:r>
              <a:rPr lang="zh-CN" altLang="en-US" sz="3200" b="1" dirty="0">
                <a:solidFill>
                  <a:srgbClr val="0000CC"/>
                </a:solidFill>
              </a:rPr>
              <a:t>、</a:t>
            </a:r>
            <a:r>
              <a:rPr lang="en-US" altLang="zh-CN" sz="3200" b="1" dirty="0">
                <a:solidFill>
                  <a:srgbClr val="0000CC"/>
                </a:solidFill>
              </a:rPr>
              <a:t>Wu Peng jumps  high</a:t>
            </a:r>
            <a:r>
              <a:rPr lang="zh-CN" altLang="en-US" sz="3200" b="1" dirty="0">
                <a:solidFill>
                  <a:srgbClr val="0000CC"/>
                </a:solidFill>
              </a:rPr>
              <a:t>！</a:t>
            </a:r>
            <a:r>
              <a:rPr lang="zh-CN" altLang="en-US" sz="3200" b="1" dirty="0"/>
              <a:t>  </a:t>
            </a:r>
            <a:endParaRPr lang="zh-CN" altLang="en-US" sz="3200" b="1" dirty="0"/>
          </a:p>
          <a:p>
            <a:pPr eaLnBrk="0" hangingPunct="0"/>
            <a:r>
              <a:rPr lang="zh-CN" altLang="en-US" sz="3200" b="1" dirty="0"/>
              <a:t>    </a:t>
            </a:r>
            <a:r>
              <a:rPr lang="en-US" altLang="zh-CN" sz="3200" b="1" dirty="0"/>
              <a:t>____ </a:t>
            </a:r>
            <a:r>
              <a:rPr lang="en-US" altLang="zh-CN" sz="3200" b="1" dirty="0">
                <a:solidFill>
                  <a:srgbClr val="0000CC"/>
                </a:solidFill>
              </a:rPr>
              <a:t> high Wu Peng jumps</a:t>
            </a:r>
            <a:r>
              <a:rPr lang="zh-CN" altLang="en-US" sz="3200" b="1" dirty="0">
                <a:solidFill>
                  <a:srgbClr val="0000CC"/>
                </a:solidFill>
              </a:rPr>
              <a:t>！</a:t>
            </a:r>
            <a:endParaRPr lang="zh-CN" altLang="en-US" sz="3200" b="1" dirty="0">
              <a:solidFill>
                <a:srgbClr val="0000CC"/>
              </a:solidFill>
            </a:endParaRPr>
          </a:p>
          <a:p>
            <a:pPr eaLnBrk="0" hangingPunct="0"/>
            <a:r>
              <a:rPr lang="en-US" altLang="zh-CN" sz="3200" b="1" dirty="0">
                <a:solidFill>
                  <a:srgbClr val="0000CC"/>
                </a:solidFill>
              </a:rPr>
              <a:t>2</a:t>
            </a:r>
            <a:r>
              <a:rPr lang="zh-CN" altLang="en-US" sz="3200" b="1" dirty="0">
                <a:solidFill>
                  <a:srgbClr val="0000CC"/>
                </a:solidFill>
              </a:rPr>
              <a:t>、</a:t>
            </a:r>
            <a:r>
              <a:rPr lang="en-US" altLang="zh-CN" sz="3200" b="1" dirty="0">
                <a:solidFill>
                  <a:srgbClr val="0000CC"/>
                </a:solidFill>
              </a:rPr>
              <a:t>It’s an interesting film.</a:t>
            </a:r>
            <a:endParaRPr lang="en-US" altLang="zh-CN" sz="3200" b="1" dirty="0">
              <a:solidFill>
                <a:srgbClr val="0000CC"/>
              </a:solidFill>
            </a:endParaRPr>
          </a:p>
          <a:p>
            <a:pPr eaLnBrk="0" hangingPunct="0"/>
            <a:r>
              <a:rPr lang="en-US" altLang="zh-CN" sz="3200" b="1" dirty="0">
                <a:solidFill>
                  <a:srgbClr val="0000CC"/>
                </a:solidFill>
              </a:rPr>
              <a:t>   </a:t>
            </a:r>
            <a:r>
              <a:rPr lang="en-US" altLang="zh-CN" sz="3200" b="1" dirty="0"/>
              <a:t>____  </a:t>
            </a:r>
            <a:r>
              <a:rPr lang="en-US" altLang="zh-CN" sz="3200" b="1" dirty="0">
                <a:solidFill>
                  <a:srgbClr val="0000CC"/>
                </a:solidFill>
              </a:rPr>
              <a:t>an interesting film it is</a:t>
            </a:r>
            <a:r>
              <a:rPr lang="zh-CN" altLang="en-US" sz="3200" b="1" dirty="0">
                <a:solidFill>
                  <a:srgbClr val="0000CC"/>
                </a:solidFill>
              </a:rPr>
              <a:t>！</a:t>
            </a:r>
            <a:endParaRPr lang="zh-CN" altLang="en-US" sz="3200" b="1" dirty="0">
              <a:solidFill>
                <a:srgbClr val="0000CC"/>
              </a:solidFill>
            </a:endParaRPr>
          </a:p>
          <a:p>
            <a:pPr eaLnBrk="0" hangingPunct="0"/>
            <a:r>
              <a:rPr lang="en-US" altLang="zh-CN" sz="3200" b="1" dirty="0">
                <a:solidFill>
                  <a:srgbClr val="0000CC"/>
                </a:solidFill>
              </a:rPr>
              <a:t>3</a:t>
            </a:r>
            <a:r>
              <a:rPr lang="zh-CN" altLang="en-US" sz="3200" b="1" dirty="0">
                <a:solidFill>
                  <a:srgbClr val="0000CC"/>
                </a:solidFill>
              </a:rPr>
              <a:t>、 </a:t>
            </a:r>
            <a:r>
              <a:rPr lang="en-US" altLang="zh-CN" sz="3200" b="1" dirty="0">
                <a:solidFill>
                  <a:srgbClr val="0000CC"/>
                </a:solidFill>
              </a:rPr>
              <a:t>The sun is bright.</a:t>
            </a:r>
            <a:endParaRPr lang="en-US" altLang="zh-CN" sz="3200" b="1" dirty="0">
              <a:solidFill>
                <a:srgbClr val="0000CC"/>
              </a:solidFill>
            </a:endParaRPr>
          </a:p>
          <a:p>
            <a:pPr eaLnBrk="0" hangingPunct="0"/>
            <a:r>
              <a:rPr lang="en-US" altLang="zh-CN" sz="3200" b="1" dirty="0" smtClean="0">
                <a:latin typeface="Adobe 黑体 Std R" pitchFamily="34" charset="-122"/>
                <a:ea typeface="Adobe 黑体 Std R" pitchFamily="34" charset="-122"/>
              </a:rPr>
              <a:t>  ____</a:t>
            </a:r>
            <a:r>
              <a:rPr lang="en-US" altLang="zh-CN" sz="3200" dirty="0" smtClean="0">
                <a:latin typeface="Adobe 黑体 Std R" pitchFamily="34" charset="-122"/>
                <a:ea typeface="Adobe 黑体 Std R" pitchFamily="34" charset="-122"/>
              </a:rPr>
              <a:t>   </a:t>
            </a:r>
            <a:r>
              <a:rPr lang="en-US" altLang="zh-CN" sz="3200" b="1" dirty="0" smtClean="0">
                <a:solidFill>
                  <a:srgbClr val="0000CC"/>
                </a:solidFill>
              </a:rPr>
              <a:t>bright </a:t>
            </a:r>
            <a:r>
              <a:rPr lang="en-US" altLang="zh-CN" sz="3200" b="1" dirty="0">
                <a:solidFill>
                  <a:srgbClr val="0000CC"/>
                </a:solidFill>
              </a:rPr>
              <a:t>the sun is! </a:t>
            </a:r>
            <a:endParaRPr lang="en-US" altLang="zh-CN" sz="3200" b="1" dirty="0">
              <a:solidFill>
                <a:srgbClr val="0000CC"/>
              </a:solidFill>
            </a:endParaRPr>
          </a:p>
          <a:p>
            <a:pPr eaLnBrk="0" hangingPunct="0"/>
            <a:r>
              <a:rPr lang="en-US" altLang="zh-CN" sz="3200" b="1" dirty="0">
                <a:solidFill>
                  <a:srgbClr val="0000CC"/>
                </a:solidFill>
              </a:rPr>
              <a:t>4</a:t>
            </a:r>
            <a:r>
              <a:rPr lang="zh-CN" altLang="en-US" sz="3200" b="1" dirty="0">
                <a:solidFill>
                  <a:srgbClr val="0000CC"/>
                </a:solidFill>
              </a:rPr>
              <a:t>、</a:t>
            </a:r>
            <a:r>
              <a:rPr lang="en-US" altLang="zh-CN" sz="3200" b="1" dirty="0">
                <a:solidFill>
                  <a:srgbClr val="0000CC"/>
                </a:solidFill>
              </a:rPr>
              <a:t>The book is very interesting.</a:t>
            </a:r>
            <a:endParaRPr lang="en-US" altLang="zh-CN" sz="3200" b="1" dirty="0">
              <a:solidFill>
                <a:srgbClr val="0000CC"/>
              </a:solidFill>
            </a:endParaRPr>
          </a:p>
          <a:p>
            <a:pPr eaLnBrk="0" hangingPunct="0"/>
            <a:r>
              <a:rPr lang="en-US" altLang="zh-CN" sz="3200" dirty="0" smtClean="0"/>
              <a:t>  </a:t>
            </a:r>
            <a:r>
              <a:rPr lang="en-US" altLang="zh-CN" sz="3200" b="1" dirty="0"/>
              <a:t>____</a:t>
            </a:r>
            <a:r>
              <a:rPr lang="en-US" altLang="zh-CN" sz="3200" dirty="0"/>
              <a:t>  </a:t>
            </a:r>
            <a:r>
              <a:rPr lang="en-US" altLang="zh-CN" sz="3200" b="1" dirty="0">
                <a:solidFill>
                  <a:srgbClr val="0000CC"/>
                </a:solidFill>
              </a:rPr>
              <a:t>interesting the book is!</a:t>
            </a:r>
            <a:endParaRPr lang="en-US" altLang="zh-CN" sz="3200" b="1" dirty="0">
              <a:solidFill>
                <a:srgbClr val="0000CC"/>
              </a:solidFill>
            </a:endParaRPr>
          </a:p>
          <a:p>
            <a:pPr eaLnBrk="0" hangingPunct="0"/>
            <a:endParaRPr lang="en-US" altLang="zh-CN" sz="2800" b="1" dirty="0">
              <a:solidFill>
                <a:srgbClr val="0000CC"/>
              </a:solidFill>
            </a:endParaRPr>
          </a:p>
          <a:p>
            <a:pPr eaLnBrk="0" hangingPunct="0"/>
            <a:endParaRPr lang="en-US" altLang="zh-CN" sz="2800" b="1" dirty="0">
              <a:solidFill>
                <a:srgbClr val="0000CC"/>
              </a:solidFill>
            </a:endParaRPr>
          </a:p>
          <a:p>
            <a:pPr eaLnBrk="0" hangingPunct="0"/>
            <a:endParaRPr lang="en-US" altLang="zh-CN" sz="2800" b="1" dirty="0">
              <a:solidFill>
                <a:srgbClr val="0000CC"/>
              </a:solidFill>
            </a:endParaRP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2524100" y="1785926"/>
            <a:ext cx="1152525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200" dirty="0">
                <a:solidFill>
                  <a:srgbClr val="FF0000"/>
                </a:solidFill>
                <a:latin typeface="Adobe 黑体 Std R" pitchFamily="34" charset="-122"/>
                <a:ea typeface="Adobe 黑体 Std R" pitchFamily="34" charset="-122"/>
              </a:rPr>
              <a:t>How</a:t>
            </a:r>
            <a:endParaRPr lang="en-US" altLang="zh-CN" sz="3200" dirty="0">
              <a:solidFill>
                <a:srgbClr val="FF0000"/>
              </a:solidFill>
              <a:latin typeface="Adobe 黑体 Std R" pitchFamily="34" charset="-122"/>
              <a:ea typeface="Adobe 黑体 Std R" pitchFamily="34" charset="-122"/>
            </a:endParaRP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2452662" y="2714620"/>
            <a:ext cx="1296988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</a:rPr>
              <a:t>What</a:t>
            </a:r>
            <a:endParaRPr lang="en-US" altLang="zh-CN" sz="3200" b="1" dirty="0">
              <a:solidFill>
                <a:srgbClr val="FF0000"/>
              </a:solidFill>
            </a:endParaRP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2524100" y="3714752"/>
            <a:ext cx="1079500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200" b="1" dirty="0" smtClean="0">
                <a:solidFill>
                  <a:srgbClr val="FF0000"/>
                </a:solidFill>
              </a:rPr>
              <a:t>How</a:t>
            </a:r>
            <a:endParaRPr lang="en-US" altLang="zh-CN" sz="3200" b="1" dirty="0">
              <a:solidFill>
                <a:srgbClr val="FF0000"/>
              </a:solidFill>
            </a:endParaRP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2452662" y="4643446"/>
            <a:ext cx="1285884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</a:rPr>
              <a:t>How</a:t>
            </a:r>
            <a:endParaRPr lang="en-US" altLang="zh-CN" sz="3200" b="1" dirty="0">
              <a:solidFill>
                <a:srgbClr val="FF0000"/>
              </a:solidFill>
            </a:endParaRPr>
          </a:p>
        </p:txBody>
      </p:sp>
      <p:pic>
        <p:nvPicPr>
          <p:cNvPr id="9224" name="Picture 7" descr="ktmj002"/>
          <p:cNvPicPr>
            <a:picLocks noChangeAspect="1" noChangeArrowheads="1" noCrop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 rot="21317997" flipH="1">
            <a:off x="9029700" y="5516563"/>
            <a:ext cx="79375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5" name="Picture 7" descr="ktmj002"/>
          <p:cNvPicPr>
            <a:picLocks noChangeAspect="1" noChangeArrowheads="1" noCrop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 flipH="1">
            <a:off x="9982200" y="4462463"/>
            <a:ext cx="68580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7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7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533400"/>
            <a:ext cx="7488238" cy="4114800"/>
          </a:xfrm>
        </p:spPr>
        <p:txBody>
          <a:bodyPr/>
          <a:lstStyle/>
          <a:p>
            <a:pPr algn="l"/>
            <a:r>
              <a:rPr lang="en-US" altLang="zh-CN" sz="3200" b="1" dirty="0" smtClean="0">
                <a:solidFill>
                  <a:srgbClr val="0000CC"/>
                </a:solidFill>
                <a:ea typeface="宋体" panose="02010600030101010101" pitchFamily="2" charset="-122"/>
              </a:rPr>
              <a:t>5</a:t>
            </a:r>
            <a:r>
              <a:rPr lang="zh-CN" altLang="en-US" sz="3200" b="1" dirty="0" smtClean="0">
                <a:solidFill>
                  <a:srgbClr val="0000CC"/>
                </a:solidFill>
                <a:ea typeface="宋体" panose="02010600030101010101" pitchFamily="2" charset="-122"/>
              </a:rPr>
              <a:t>、</a:t>
            </a:r>
            <a:r>
              <a:rPr lang="en-US" altLang="zh-CN" sz="3200" b="1" dirty="0" smtClean="0">
                <a:solidFill>
                  <a:srgbClr val="0000CC"/>
                </a:solidFill>
                <a:ea typeface="宋体" panose="02010600030101010101" pitchFamily="2" charset="-122"/>
              </a:rPr>
              <a:t>He writes English well.</a:t>
            </a:r>
            <a:br>
              <a:rPr lang="en-US" altLang="zh-CN" sz="3200" b="1" dirty="0" smtClean="0">
                <a:solidFill>
                  <a:srgbClr val="0000CC"/>
                </a:solidFill>
                <a:ea typeface="宋体" panose="02010600030101010101" pitchFamily="2" charset="-122"/>
              </a:rPr>
            </a:br>
            <a:r>
              <a:rPr lang="en-US" altLang="zh-CN" sz="2800" b="1" dirty="0" smtClean="0">
                <a:solidFill>
                  <a:srgbClr val="0000CC"/>
                </a:solidFill>
                <a:ea typeface="宋体" panose="02010600030101010101" pitchFamily="2" charset="-122"/>
              </a:rPr>
              <a:t>   </a:t>
            </a:r>
            <a:r>
              <a:rPr lang="en-US" altLang="zh-CN" sz="4000" dirty="0" smtClean="0">
                <a:ea typeface="宋体" panose="02010600030101010101" pitchFamily="2" charset="-122"/>
              </a:rPr>
              <a:t> </a:t>
            </a:r>
            <a:r>
              <a:rPr lang="en-US" altLang="zh-CN" sz="4000" b="1" dirty="0" smtClean="0">
                <a:solidFill>
                  <a:schemeClr val="tx1"/>
                </a:solidFill>
                <a:ea typeface="宋体" panose="02010600030101010101" pitchFamily="2" charset="-122"/>
              </a:rPr>
              <a:t>____</a:t>
            </a:r>
            <a:r>
              <a:rPr lang="en-US" altLang="zh-CN" sz="2800" b="1" dirty="0" smtClean="0">
                <a:solidFill>
                  <a:srgbClr val="0000CC"/>
                </a:solidFill>
                <a:ea typeface="宋体" panose="02010600030101010101" pitchFamily="2" charset="-122"/>
              </a:rPr>
              <a:t> </a:t>
            </a:r>
            <a:r>
              <a:rPr lang="en-US" altLang="zh-CN" sz="3200" b="1" dirty="0" smtClean="0">
                <a:solidFill>
                  <a:srgbClr val="0000CC"/>
                </a:solidFill>
                <a:ea typeface="宋体" panose="02010600030101010101" pitchFamily="2" charset="-122"/>
              </a:rPr>
              <a:t>well he writes English</a:t>
            </a:r>
            <a:r>
              <a:rPr lang="zh-CN" altLang="en-US" sz="3200" b="1" dirty="0" smtClean="0">
                <a:solidFill>
                  <a:srgbClr val="0000CC"/>
                </a:solidFill>
                <a:ea typeface="宋体" panose="02010600030101010101" pitchFamily="2" charset="-122"/>
              </a:rPr>
              <a:t>！</a:t>
            </a:r>
            <a:br>
              <a:rPr lang="zh-CN" altLang="en-US" sz="2800" b="1" dirty="0" smtClean="0">
                <a:solidFill>
                  <a:srgbClr val="0000CC"/>
                </a:solidFill>
                <a:ea typeface="宋体" panose="02010600030101010101" pitchFamily="2" charset="-122"/>
              </a:rPr>
            </a:br>
            <a:r>
              <a:rPr lang="en-US" altLang="zh-CN" sz="3200" b="1" dirty="0" smtClean="0">
                <a:solidFill>
                  <a:srgbClr val="0000CC"/>
                </a:solidFill>
                <a:ea typeface="宋体" panose="02010600030101010101" pitchFamily="2" charset="-122"/>
              </a:rPr>
              <a:t>6</a:t>
            </a:r>
            <a:r>
              <a:rPr lang="zh-CN" altLang="en-US" sz="3200" b="1" dirty="0" smtClean="0">
                <a:solidFill>
                  <a:srgbClr val="0000CC"/>
                </a:solidFill>
                <a:ea typeface="宋体" panose="02010600030101010101" pitchFamily="2" charset="-122"/>
              </a:rPr>
              <a:t>、 </a:t>
            </a:r>
            <a:r>
              <a:rPr lang="en-US" altLang="zh-CN" sz="3200" b="1" dirty="0" smtClean="0">
                <a:solidFill>
                  <a:srgbClr val="0000CC"/>
                </a:solidFill>
                <a:ea typeface="宋体" panose="02010600030101010101" pitchFamily="2" charset="-122"/>
              </a:rPr>
              <a:t>It’s a tall tree.</a:t>
            </a:r>
            <a:br>
              <a:rPr lang="en-US" altLang="zh-CN" sz="3200" b="1" dirty="0" smtClean="0">
                <a:solidFill>
                  <a:srgbClr val="0000CC"/>
                </a:solidFill>
                <a:ea typeface="宋体" panose="02010600030101010101" pitchFamily="2" charset="-122"/>
              </a:rPr>
            </a:br>
            <a:r>
              <a:rPr lang="en-US" altLang="zh-CN" sz="4000" dirty="0" smtClean="0">
                <a:ea typeface="宋体" panose="02010600030101010101" pitchFamily="2" charset="-122"/>
              </a:rPr>
              <a:t>   </a:t>
            </a:r>
            <a:r>
              <a:rPr lang="en-US" altLang="zh-CN" sz="4000" b="1" dirty="0" smtClean="0">
                <a:solidFill>
                  <a:schemeClr val="tx1"/>
                </a:solidFill>
                <a:ea typeface="宋体" panose="02010600030101010101" pitchFamily="2" charset="-122"/>
              </a:rPr>
              <a:t>____</a:t>
            </a:r>
            <a:r>
              <a:rPr lang="en-US" altLang="zh-CN" sz="3200" b="1" dirty="0" smtClean="0">
                <a:solidFill>
                  <a:srgbClr val="0000CC"/>
                </a:solidFill>
                <a:ea typeface="宋体" panose="02010600030101010101" pitchFamily="2" charset="-122"/>
              </a:rPr>
              <a:t>a tall tree it is!</a:t>
            </a:r>
            <a:br>
              <a:rPr lang="en-US" altLang="zh-CN" sz="3200" b="1" dirty="0" smtClean="0">
                <a:solidFill>
                  <a:srgbClr val="0000CC"/>
                </a:solidFill>
                <a:ea typeface="宋体" panose="02010600030101010101" pitchFamily="2" charset="-122"/>
              </a:rPr>
            </a:br>
            <a:r>
              <a:rPr lang="en-US" altLang="zh-CN" sz="3200" b="1" dirty="0" smtClean="0">
                <a:solidFill>
                  <a:srgbClr val="0000CC"/>
                </a:solidFill>
                <a:ea typeface="宋体" panose="02010600030101010101" pitchFamily="2" charset="-122"/>
              </a:rPr>
              <a:t>7</a:t>
            </a:r>
            <a:r>
              <a:rPr lang="zh-CN" altLang="en-US" sz="3200" b="1" dirty="0" smtClean="0">
                <a:solidFill>
                  <a:srgbClr val="0000CC"/>
                </a:solidFill>
                <a:ea typeface="宋体" panose="02010600030101010101" pitchFamily="2" charset="-122"/>
              </a:rPr>
              <a:t>、 </a:t>
            </a:r>
            <a:r>
              <a:rPr lang="en-US" altLang="zh-CN" sz="3200" b="1" dirty="0" smtClean="0">
                <a:solidFill>
                  <a:srgbClr val="0000CC"/>
                </a:solidFill>
                <a:ea typeface="宋体" panose="02010600030101010101" pitchFamily="2" charset="-122"/>
              </a:rPr>
              <a:t>He is a fat man.</a:t>
            </a:r>
            <a:br>
              <a:rPr lang="en-US" altLang="zh-CN" sz="3200" b="1" dirty="0" smtClean="0">
                <a:solidFill>
                  <a:srgbClr val="0000CC"/>
                </a:solidFill>
                <a:ea typeface="宋体" panose="02010600030101010101" pitchFamily="2" charset="-122"/>
              </a:rPr>
            </a:br>
            <a:r>
              <a:rPr lang="en-US" altLang="zh-CN" sz="4000" dirty="0" smtClean="0">
                <a:ea typeface="宋体" panose="02010600030101010101" pitchFamily="2" charset="-122"/>
              </a:rPr>
              <a:t>  </a:t>
            </a:r>
            <a:r>
              <a:rPr lang="en-US" altLang="zh-CN" sz="4000" b="1" dirty="0" smtClean="0">
                <a:solidFill>
                  <a:schemeClr val="tx1"/>
                </a:solidFill>
                <a:ea typeface="宋体" panose="02010600030101010101" pitchFamily="2" charset="-122"/>
              </a:rPr>
              <a:t>____</a:t>
            </a:r>
            <a:r>
              <a:rPr lang="en-US" altLang="zh-CN" sz="3200" b="1" dirty="0" smtClean="0">
                <a:solidFill>
                  <a:srgbClr val="0000CC"/>
                </a:solidFill>
                <a:ea typeface="宋体" panose="02010600030101010101" pitchFamily="2" charset="-122"/>
              </a:rPr>
              <a:t>a fat man he is!</a:t>
            </a:r>
            <a:br>
              <a:rPr lang="en-US" altLang="zh-CN" sz="3200" b="1" dirty="0" smtClean="0">
                <a:solidFill>
                  <a:srgbClr val="0000CC"/>
                </a:solidFill>
                <a:ea typeface="宋体" panose="02010600030101010101" pitchFamily="2" charset="-122"/>
              </a:rPr>
            </a:br>
            <a:endParaRPr lang="en-US" altLang="zh-CN" sz="3200" b="1" dirty="0" smtClean="0">
              <a:solidFill>
                <a:srgbClr val="0000CC"/>
              </a:solidFill>
              <a:ea typeface="宋体" panose="02010600030101010101" pitchFamily="2" charset="-122"/>
            </a:endParaRPr>
          </a:p>
        </p:txBody>
      </p:sp>
      <p:sp>
        <p:nvSpPr>
          <p:cNvPr id="10243" name="内容占位符 9"/>
          <p:cNvSpPr>
            <a:spLocks noGrp="1"/>
          </p:cNvSpPr>
          <p:nvPr>
            <p:ph idx="1"/>
          </p:nvPr>
        </p:nvSpPr>
        <p:spPr>
          <a:xfrm>
            <a:off x="4381488" y="214291"/>
            <a:ext cx="5872146" cy="428628"/>
          </a:xfrm>
        </p:spPr>
        <p:txBody>
          <a:bodyPr>
            <a:normAutofit fontScale="75000" lnSpcReduction="20000"/>
          </a:bodyPr>
          <a:lstStyle/>
          <a:p>
            <a:pPr algn="ctr">
              <a:buFontTx/>
              <a:buNone/>
            </a:pPr>
            <a:endParaRPr lang="en-US" altLang="zh-CN" dirty="0" smtClean="0">
              <a:ea typeface="宋体" panose="02010600030101010101" pitchFamily="2" charset="-122"/>
            </a:endParaRPr>
          </a:p>
          <a:p>
            <a:pPr algn="ctr">
              <a:buFontTx/>
              <a:buNone/>
            </a:pPr>
            <a:endParaRPr lang="en-US" altLang="zh-CN" dirty="0" smtClean="0">
              <a:ea typeface="宋体" panose="02010600030101010101" pitchFamily="2" charset="-122"/>
            </a:endParaRPr>
          </a:p>
          <a:p>
            <a:pPr algn="ctr">
              <a:buFontTx/>
              <a:buNone/>
            </a:pPr>
            <a:endParaRPr lang="en-US" altLang="zh-CN" dirty="0" smtClean="0">
              <a:ea typeface="宋体" panose="02010600030101010101" pitchFamily="2" charset="-122"/>
            </a:endParaRPr>
          </a:p>
          <a:p>
            <a:pPr algn="ctr">
              <a:buFontTx/>
              <a:buNone/>
            </a:pPr>
            <a:endParaRPr lang="en-US" altLang="zh-CN" dirty="0" smtClean="0">
              <a:ea typeface="宋体" panose="02010600030101010101" pitchFamily="2" charset="-122"/>
            </a:endParaRPr>
          </a:p>
          <a:p>
            <a:pPr algn="ctr">
              <a:buFontTx/>
              <a:buNone/>
            </a:pPr>
            <a:endParaRPr lang="en-US" altLang="zh-CN" dirty="0" smtClean="0">
              <a:ea typeface="宋体" panose="02010600030101010101" pitchFamily="2" charset="-122"/>
            </a:endParaRPr>
          </a:p>
          <a:p>
            <a:pPr algn="ctr">
              <a:buFontTx/>
              <a:buNone/>
            </a:pPr>
            <a:endParaRPr lang="en-US" altLang="zh-CN" dirty="0" smtClean="0">
              <a:ea typeface="宋体" panose="02010600030101010101" pitchFamily="2" charset="-122"/>
            </a:endParaRPr>
          </a:p>
        </p:txBody>
      </p:sp>
      <p:pic>
        <p:nvPicPr>
          <p:cNvPr id="10244" name="Picture 4" descr="gifbj064"/>
          <p:cNvPicPr>
            <a:picLocks noChangeAspect="1" noChangeArrowheads="1" noCrop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8534400" y="4297363"/>
            <a:ext cx="1828800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1" name="Text Box 7">
            <a:hlinkClick r:id="" action="ppaction://noaction">
              <a:snd r:embed="rId2" name="projctor.wav"/>
            </a:hlinkClick>
          </p:cNvPr>
          <p:cNvSpPr txBox="1">
            <a:spLocks noChangeArrowheads="1"/>
          </p:cNvSpPr>
          <p:nvPr/>
        </p:nvSpPr>
        <p:spPr bwMode="auto">
          <a:xfrm>
            <a:off x="2881290" y="1142984"/>
            <a:ext cx="1800225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</a:rPr>
              <a:t>How</a:t>
            </a:r>
            <a:endParaRPr lang="en-US" altLang="zh-CN" sz="3200" b="1" dirty="0">
              <a:solidFill>
                <a:srgbClr val="FF0000"/>
              </a:solidFill>
            </a:endParaRP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2667000" y="2286000"/>
            <a:ext cx="2449513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200" b="1" dirty="0" smtClean="0">
                <a:solidFill>
                  <a:srgbClr val="FF0000"/>
                </a:solidFill>
              </a:rPr>
              <a:t>What     </a:t>
            </a:r>
            <a:endParaRPr lang="en-US" altLang="zh-CN" sz="3200" b="1" dirty="0">
              <a:solidFill>
                <a:srgbClr val="FF0000"/>
              </a:solidFill>
            </a:endParaRP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2590801" y="3352800"/>
            <a:ext cx="1862126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</a:rPr>
              <a:t>What</a:t>
            </a:r>
            <a:endParaRPr lang="en-US" altLang="zh-CN" sz="32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24100" y="4000504"/>
            <a:ext cx="5214620" cy="9531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>
                <a:solidFill>
                  <a:srgbClr val="7030A0"/>
                </a:solidFill>
                <a:latin typeface="Adobe Gothic Std B" pitchFamily="34" charset="-128"/>
              </a:rPr>
              <a:t>8. The weather is fine .</a:t>
            </a:r>
            <a:endParaRPr lang="en-US" altLang="zh-CN" sz="2800" b="1" dirty="0" smtClean="0">
              <a:solidFill>
                <a:srgbClr val="7030A0"/>
              </a:solidFill>
              <a:latin typeface="Adobe Gothic Std B" pitchFamily="34" charset="-128"/>
            </a:endParaRPr>
          </a:p>
          <a:p>
            <a:r>
              <a:rPr lang="zh-CN" altLang="zh-CN" sz="2800" b="1" dirty="0" smtClean="0">
                <a:latin typeface="Adobe Gothic Std B" pitchFamily="34" charset="-128"/>
              </a:rPr>
              <a:t>________ fine </a:t>
            </a:r>
            <a:r>
              <a:rPr lang="zh-CN" altLang="zh-CN" sz="2800" b="1" dirty="0" smtClean="0">
                <a:solidFill>
                  <a:schemeClr val="tx1"/>
                </a:solidFill>
                <a:latin typeface="Adobe Gothic Std B" pitchFamily="34" charset="-128"/>
              </a:rPr>
              <a:t>weather</a:t>
            </a:r>
            <a:r>
              <a:rPr lang="zh-CN" altLang="zh-CN" sz="2800" b="1" dirty="0" smtClean="0">
                <a:latin typeface="Adobe Gothic Std B" pitchFamily="34" charset="-128"/>
              </a:rPr>
              <a:t> it is!</a:t>
            </a:r>
            <a:endParaRPr lang="zh-CN" altLang="en-US" sz="2800" dirty="0">
              <a:latin typeface="Adobe Gothic Std B" pitchFamily="34" charset="-128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2666976" y="4429132"/>
            <a:ext cx="1862126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</a:rPr>
              <a:t>What</a:t>
            </a:r>
            <a:endParaRPr lang="en-US" altLang="zh-CN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17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2" grpId="0"/>
      <p:bldP spid="31753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标题 20481"/>
          <p:cNvSpPr>
            <a:spLocks noGrp="1"/>
          </p:cNvSpPr>
          <p:nvPr>
            <p:ph type="title"/>
          </p:nvPr>
        </p:nvSpPr>
        <p:spPr>
          <a:xfrm>
            <a:off x="1847850" y="0"/>
            <a:ext cx="7793038" cy="1143000"/>
          </a:xfrm>
        </p:spPr>
        <p:txBody>
          <a:bodyPr anchor="ctr"/>
          <a:p>
            <a:r>
              <a:rPr lang="en-US" altLang="x-none" sz="3600" b="1" dirty="0">
                <a:solidFill>
                  <a:srgbClr val="33CC33"/>
                </a:solidFill>
              </a:rPr>
              <a:t>What </a:t>
            </a:r>
            <a:r>
              <a:rPr lang="zh-CN" altLang="en-US" sz="3600" b="1" dirty="0">
                <a:solidFill>
                  <a:srgbClr val="33CC33"/>
                </a:solidFill>
              </a:rPr>
              <a:t>与</a:t>
            </a:r>
            <a:r>
              <a:rPr lang="en-US" altLang="x-none" sz="3600" b="1" dirty="0">
                <a:solidFill>
                  <a:srgbClr val="33CC33"/>
                </a:solidFill>
              </a:rPr>
              <a:t>How </a:t>
            </a:r>
            <a:r>
              <a:rPr lang="zh-CN" altLang="en-US" sz="3600" b="1" dirty="0">
                <a:solidFill>
                  <a:srgbClr val="33CC33"/>
                </a:solidFill>
              </a:rPr>
              <a:t>转换句型</a:t>
            </a:r>
            <a:endParaRPr lang="zh-CN" altLang="en-US" sz="3600" b="1" dirty="0">
              <a:solidFill>
                <a:srgbClr val="33CC33"/>
              </a:solidFill>
            </a:endParaRPr>
          </a:p>
        </p:txBody>
      </p:sp>
      <p:sp>
        <p:nvSpPr>
          <p:cNvPr id="20483" name="文本占位符 20482"/>
          <p:cNvSpPr>
            <a:spLocks noGrp="1"/>
          </p:cNvSpPr>
          <p:nvPr>
            <p:ph type="body" idx="1"/>
          </p:nvPr>
        </p:nvSpPr>
        <p:spPr>
          <a:xfrm>
            <a:off x="2063750" y="908050"/>
            <a:ext cx="7416800" cy="5427663"/>
          </a:xfrm>
        </p:spPr>
        <p:txBody>
          <a:bodyPr/>
          <a:p>
            <a:pPr marL="609600" indent="-609600">
              <a:lnSpc>
                <a:spcPct val="80000"/>
              </a:lnSpc>
              <a:buNone/>
            </a:pPr>
            <a:r>
              <a:rPr lang="en-US" altLang="x-none" dirty="0"/>
              <a:t>1. What a pretty girl she is!</a:t>
            </a:r>
            <a:endParaRPr lang="en-US" altLang="x-none" dirty="0"/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x-none" dirty="0"/>
              <a:t>_______ _______ the girl is!</a:t>
            </a:r>
            <a:endParaRPr lang="en-US" altLang="x-none" dirty="0"/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x-none" dirty="0"/>
              <a:t>2. How difficult the questions are!</a:t>
            </a:r>
            <a:endParaRPr lang="en-US" altLang="x-none" dirty="0"/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x-none" dirty="0"/>
              <a:t>_________ ________ ________ they are.</a:t>
            </a:r>
            <a:endParaRPr lang="en-US" altLang="x-none" dirty="0"/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x-none" dirty="0"/>
              <a:t>3. How big the factory is!</a:t>
            </a:r>
            <a:endParaRPr lang="en-US" altLang="x-none" dirty="0"/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x-none" dirty="0"/>
              <a:t>_______ _______ big factory _____ ____!</a:t>
            </a:r>
            <a:endParaRPr lang="en-US" altLang="x-none" dirty="0"/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x-none" dirty="0"/>
              <a:t>4.What a clever boy!</a:t>
            </a:r>
            <a:endParaRPr lang="en-US" altLang="x-none" dirty="0"/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x-none" dirty="0"/>
              <a:t>_______ _______ the boy _______!</a:t>
            </a:r>
            <a:endParaRPr lang="en-US" altLang="x-none" dirty="0"/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x-none" dirty="0"/>
              <a:t>5. How tall the trees are!</a:t>
            </a:r>
            <a:endParaRPr lang="en-US" altLang="x-none" dirty="0"/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x-none" dirty="0"/>
              <a:t>_______ tall trees ______ ______!</a:t>
            </a:r>
            <a:endParaRPr lang="en-US" altLang="x-none" dirty="0"/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x-none" dirty="0"/>
              <a:t>  </a:t>
            </a:r>
            <a:endParaRPr lang="en-US" altLang="x-none" dirty="0"/>
          </a:p>
        </p:txBody>
      </p:sp>
      <p:sp>
        <p:nvSpPr>
          <p:cNvPr id="20484" name="文本框 20483"/>
          <p:cNvSpPr txBox="1"/>
          <p:nvPr/>
        </p:nvSpPr>
        <p:spPr>
          <a:xfrm>
            <a:off x="1847850" y="1143000"/>
            <a:ext cx="3455988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x-none" sz="3600" dirty="0">
                <a:solidFill>
                  <a:srgbClr val="FF0066"/>
                </a:solidFill>
                <a:latin typeface="Tahoma" panose="020B0604030504040204" pitchFamily="2" charset="0"/>
              </a:rPr>
              <a:t>How     pretty</a:t>
            </a:r>
            <a:endParaRPr lang="en-US" altLang="x-none" sz="3600" dirty="0">
              <a:solidFill>
                <a:srgbClr val="FF0066"/>
              </a:solidFill>
              <a:latin typeface="Tahoma" panose="020B0604030504040204" pitchFamily="2" charset="0"/>
            </a:endParaRPr>
          </a:p>
        </p:txBody>
      </p:sp>
      <p:sp>
        <p:nvSpPr>
          <p:cNvPr id="20485" name="文本框 20484"/>
          <p:cNvSpPr txBox="1"/>
          <p:nvPr/>
        </p:nvSpPr>
        <p:spPr>
          <a:xfrm>
            <a:off x="1346835" y="2056448"/>
            <a:ext cx="67691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x-none" sz="3600" dirty="0">
                <a:solidFill>
                  <a:srgbClr val="FF0066"/>
                </a:solidFill>
                <a:latin typeface="Tahoma" panose="020B0604030504040204" pitchFamily="2" charset="0"/>
              </a:rPr>
              <a:t>What   difficult   questions </a:t>
            </a:r>
            <a:endParaRPr lang="en-US" altLang="x-none" sz="3600" dirty="0">
              <a:solidFill>
                <a:srgbClr val="FF0066"/>
              </a:solidFill>
              <a:latin typeface="Tahoma" panose="020B0604030504040204" pitchFamily="2" charset="0"/>
            </a:endParaRPr>
          </a:p>
        </p:txBody>
      </p:sp>
      <p:sp>
        <p:nvSpPr>
          <p:cNvPr id="20486" name="文本框 20485"/>
          <p:cNvSpPr txBox="1"/>
          <p:nvPr/>
        </p:nvSpPr>
        <p:spPr>
          <a:xfrm>
            <a:off x="2238058" y="2971165"/>
            <a:ext cx="3455987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x-none" sz="3600" dirty="0">
                <a:solidFill>
                  <a:srgbClr val="FF0066"/>
                </a:solidFill>
                <a:latin typeface="Tahoma" panose="020B0604030504040204" pitchFamily="2" charset="0"/>
              </a:rPr>
              <a:t>What       a</a:t>
            </a:r>
            <a:endParaRPr lang="en-US" altLang="x-none" sz="3600" dirty="0">
              <a:solidFill>
                <a:srgbClr val="FF0066"/>
              </a:solidFill>
              <a:latin typeface="Tahoma" panose="020B0604030504040204" pitchFamily="2" charset="0"/>
            </a:endParaRPr>
          </a:p>
        </p:txBody>
      </p:sp>
      <p:sp>
        <p:nvSpPr>
          <p:cNvPr id="20487" name="文本框 20486"/>
          <p:cNvSpPr txBox="1"/>
          <p:nvPr/>
        </p:nvSpPr>
        <p:spPr>
          <a:xfrm>
            <a:off x="7608888" y="5445125"/>
            <a:ext cx="3455987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endParaRPr lang="zh-CN" altLang="en-US" sz="3600" dirty="0">
              <a:solidFill>
                <a:srgbClr val="FF0066"/>
              </a:solidFill>
              <a:latin typeface="Tahoma" panose="020B0604030504040204" pitchFamily="2" charset="0"/>
            </a:endParaRPr>
          </a:p>
        </p:txBody>
      </p:sp>
      <p:sp>
        <p:nvSpPr>
          <p:cNvPr id="20488" name="文本框 20487"/>
          <p:cNvSpPr txBox="1"/>
          <p:nvPr/>
        </p:nvSpPr>
        <p:spPr>
          <a:xfrm>
            <a:off x="6634798" y="2971165"/>
            <a:ext cx="3455987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solidFill>
                  <a:srgbClr val="FF0066"/>
                </a:solidFill>
                <a:latin typeface="Tahoma" panose="020B0604030504040204" pitchFamily="2" charset="0"/>
              </a:rPr>
              <a:t> </a:t>
            </a:r>
            <a:r>
              <a:rPr lang="en-US" altLang="x-none" sz="3600" dirty="0">
                <a:solidFill>
                  <a:srgbClr val="FF0066"/>
                </a:solidFill>
                <a:latin typeface="Tahoma" panose="020B0604030504040204" pitchFamily="2" charset="0"/>
              </a:rPr>
              <a:t>it   is</a:t>
            </a:r>
            <a:endParaRPr lang="en-US" altLang="x-none" sz="3600" dirty="0">
              <a:solidFill>
                <a:srgbClr val="FF0066"/>
              </a:solidFill>
              <a:latin typeface="Tahoma" panose="020B0604030504040204" pitchFamily="2" charset="0"/>
            </a:endParaRPr>
          </a:p>
        </p:txBody>
      </p:sp>
      <p:sp>
        <p:nvSpPr>
          <p:cNvPr id="20489" name="文本框 20488"/>
          <p:cNvSpPr txBox="1"/>
          <p:nvPr/>
        </p:nvSpPr>
        <p:spPr>
          <a:xfrm>
            <a:off x="1847533" y="3956685"/>
            <a:ext cx="3455987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x-none" sz="3600" dirty="0">
                <a:solidFill>
                  <a:srgbClr val="FF0066"/>
                </a:solidFill>
                <a:latin typeface="Tahoma" panose="020B0604030504040204" pitchFamily="2" charset="0"/>
              </a:rPr>
              <a:t>How      clever</a:t>
            </a:r>
            <a:endParaRPr lang="en-US" altLang="x-none" sz="3600" dirty="0">
              <a:solidFill>
                <a:srgbClr val="FF0066"/>
              </a:solidFill>
              <a:latin typeface="Tahoma" panose="020B0604030504040204" pitchFamily="2" charset="0"/>
            </a:endParaRPr>
          </a:p>
        </p:txBody>
      </p:sp>
      <p:sp>
        <p:nvSpPr>
          <p:cNvPr id="20490" name="文本框 20489"/>
          <p:cNvSpPr txBox="1"/>
          <p:nvPr/>
        </p:nvSpPr>
        <p:spPr>
          <a:xfrm>
            <a:off x="6024563" y="3956685"/>
            <a:ext cx="3455987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x-none" sz="3600" dirty="0">
                <a:solidFill>
                  <a:srgbClr val="FF0066"/>
                </a:solidFill>
                <a:latin typeface="Tahoma" panose="020B0604030504040204" pitchFamily="2" charset="0"/>
              </a:rPr>
              <a:t>is</a:t>
            </a:r>
            <a:endParaRPr lang="en-US" altLang="x-none" sz="3600" dirty="0">
              <a:solidFill>
                <a:srgbClr val="FF0066"/>
              </a:solidFill>
              <a:latin typeface="Tahoma" panose="020B0604030504040204" pitchFamily="2" charset="0"/>
            </a:endParaRPr>
          </a:p>
        </p:txBody>
      </p:sp>
      <p:sp>
        <p:nvSpPr>
          <p:cNvPr id="20491" name="文本框 20490"/>
          <p:cNvSpPr txBox="1"/>
          <p:nvPr/>
        </p:nvSpPr>
        <p:spPr>
          <a:xfrm>
            <a:off x="1945005" y="4919663"/>
            <a:ext cx="3455988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x-none" sz="3600" dirty="0">
                <a:solidFill>
                  <a:srgbClr val="FF0066"/>
                </a:solidFill>
                <a:latin typeface="Tahoma" panose="020B0604030504040204" pitchFamily="2" charset="0"/>
              </a:rPr>
              <a:t>What     </a:t>
            </a:r>
            <a:endParaRPr lang="en-US" altLang="x-none" sz="3600" dirty="0">
              <a:solidFill>
                <a:srgbClr val="FF0066"/>
              </a:solidFill>
              <a:latin typeface="Tahoma" panose="020B0604030504040204" pitchFamily="2" charset="0"/>
            </a:endParaRPr>
          </a:p>
        </p:txBody>
      </p:sp>
      <p:sp>
        <p:nvSpPr>
          <p:cNvPr id="20492" name="文本框 20491"/>
          <p:cNvSpPr txBox="1"/>
          <p:nvPr/>
        </p:nvSpPr>
        <p:spPr>
          <a:xfrm>
            <a:off x="5031740" y="4799648"/>
            <a:ext cx="3455988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x-none" sz="3600" dirty="0">
                <a:solidFill>
                  <a:srgbClr val="FF0066"/>
                </a:solidFill>
                <a:latin typeface="Tahoma" panose="020B0604030504040204" pitchFamily="2" charset="0"/>
              </a:rPr>
              <a:t>they  are </a:t>
            </a:r>
            <a:endParaRPr lang="en-US" altLang="x-none" sz="3600" dirty="0">
              <a:solidFill>
                <a:srgbClr val="FF0066"/>
              </a:solidFill>
              <a:latin typeface="Tahoma" panose="020B0604030504040204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6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6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/>
      <p:bldP spid="20485" grpId="0"/>
      <p:bldP spid="20488" grpId="0"/>
      <p:bldP spid="20489" grpId="0"/>
      <p:bldP spid="20490" grpId="0"/>
      <p:bldP spid="20491" grpId="0"/>
      <p:bldP spid="2049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矩形 21505"/>
          <p:cNvSpPr/>
          <p:nvPr/>
        </p:nvSpPr>
        <p:spPr>
          <a:xfrm>
            <a:off x="2351405" y="1067118"/>
            <a:ext cx="7127875" cy="50158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x-none" sz="3200" dirty="0">
                <a:latin typeface="Times New Roman" panose="02020603050405020304" pitchFamily="18" charset="0"/>
              </a:rPr>
              <a:t>6. What interesting books they are!</a:t>
            </a:r>
            <a:endParaRPr lang="en-US" altLang="x-none" sz="3200" dirty="0">
              <a:latin typeface="Times New Roman" panose="02020603050405020304" pitchFamily="18" charset="0"/>
            </a:endParaRPr>
          </a:p>
          <a:p>
            <a:r>
              <a:rPr lang="en-US" altLang="x-none" sz="3200" dirty="0">
                <a:latin typeface="Times New Roman" panose="02020603050405020304" pitchFamily="18" charset="0"/>
              </a:rPr>
              <a:t>________ _______ the books ________!</a:t>
            </a:r>
            <a:endParaRPr lang="en-US" altLang="x-none" sz="3200" dirty="0">
              <a:latin typeface="Times New Roman" panose="02020603050405020304" pitchFamily="18" charset="0"/>
            </a:endParaRPr>
          </a:p>
          <a:p>
            <a:r>
              <a:rPr lang="en-US" altLang="x-none" sz="3200" dirty="0">
                <a:latin typeface="Times New Roman" panose="02020603050405020304" pitchFamily="18" charset="0"/>
              </a:rPr>
              <a:t>7. How funny the girl is!</a:t>
            </a:r>
            <a:endParaRPr lang="en-US" altLang="x-none" sz="3200" dirty="0">
              <a:latin typeface="Times New Roman" panose="02020603050405020304" pitchFamily="18" charset="0"/>
            </a:endParaRPr>
          </a:p>
          <a:p>
            <a:r>
              <a:rPr lang="en-US" altLang="x-none" sz="3200" dirty="0">
                <a:latin typeface="Times New Roman" panose="02020603050405020304" pitchFamily="18" charset="0"/>
              </a:rPr>
              <a:t>________ _______ funny girl ____ _____!</a:t>
            </a:r>
            <a:endParaRPr lang="en-US" altLang="x-none" sz="3200" dirty="0">
              <a:latin typeface="Times New Roman" panose="02020603050405020304" pitchFamily="18" charset="0"/>
            </a:endParaRPr>
          </a:p>
          <a:p>
            <a:r>
              <a:rPr lang="en-US" altLang="x-none" sz="3200" dirty="0">
                <a:latin typeface="Times New Roman" panose="02020603050405020304" pitchFamily="18" charset="0"/>
              </a:rPr>
              <a:t>8. How old the man is!</a:t>
            </a:r>
            <a:endParaRPr lang="en-US" altLang="x-none" sz="3200" dirty="0">
              <a:latin typeface="Times New Roman" panose="02020603050405020304" pitchFamily="18" charset="0"/>
            </a:endParaRPr>
          </a:p>
          <a:p>
            <a:r>
              <a:rPr lang="en-US" altLang="x-none" sz="3200" dirty="0">
                <a:latin typeface="Times New Roman" panose="02020603050405020304" pitchFamily="18" charset="0"/>
              </a:rPr>
              <a:t>______ _______ old man ______ _____!</a:t>
            </a:r>
            <a:endParaRPr lang="en-US" altLang="x-none" sz="3200" dirty="0">
              <a:latin typeface="Times New Roman" panose="02020603050405020304" pitchFamily="18" charset="0"/>
            </a:endParaRPr>
          </a:p>
          <a:p>
            <a:r>
              <a:rPr lang="en-US" altLang="x-none" sz="3200" dirty="0">
                <a:latin typeface="Times New Roman" panose="02020603050405020304" pitchFamily="18" charset="0"/>
              </a:rPr>
              <a:t>9. What nice books they are!</a:t>
            </a:r>
            <a:endParaRPr lang="en-US" altLang="x-none" sz="3200" dirty="0">
              <a:latin typeface="Times New Roman" panose="02020603050405020304" pitchFamily="18" charset="0"/>
            </a:endParaRPr>
          </a:p>
          <a:p>
            <a:r>
              <a:rPr lang="en-US" altLang="x-none" sz="3200" dirty="0">
                <a:latin typeface="Times New Roman" panose="02020603050405020304" pitchFamily="18" charset="0"/>
              </a:rPr>
              <a:t>_____ ______ the books ________!</a:t>
            </a:r>
            <a:endParaRPr lang="en-US" altLang="x-none" sz="3200" dirty="0">
              <a:latin typeface="Times New Roman" panose="02020603050405020304" pitchFamily="18" charset="0"/>
            </a:endParaRPr>
          </a:p>
          <a:p>
            <a:r>
              <a:rPr lang="en-US" altLang="x-none" sz="3200" dirty="0">
                <a:latin typeface="Times New Roman" panose="02020603050405020304" pitchFamily="18" charset="0"/>
              </a:rPr>
              <a:t>10. How amazing the building is!</a:t>
            </a:r>
            <a:endParaRPr lang="en-US" altLang="x-none" sz="3200" dirty="0">
              <a:latin typeface="Times New Roman" panose="02020603050405020304" pitchFamily="18" charset="0"/>
            </a:endParaRPr>
          </a:p>
          <a:p>
            <a:r>
              <a:rPr lang="en-US" altLang="x-none" sz="3200" dirty="0">
                <a:latin typeface="Times New Roman" panose="02020603050405020304" pitchFamily="18" charset="0"/>
              </a:rPr>
              <a:t>_____ _____amazing building ____ ____!</a:t>
            </a:r>
            <a:endParaRPr lang="en-US" altLang="x-none" sz="3200" dirty="0">
              <a:latin typeface="Times New Roman" panose="02020603050405020304" pitchFamily="18" charset="0"/>
            </a:endParaRPr>
          </a:p>
        </p:txBody>
      </p:sp>
      <p:sp>
        <p:nvSpPr>
          <p:cNvPr id="21507" name="文本框 21506"/>
          <p:cNvSpPr txBox="1"/>
          <p:nvPr/>
        </p:nvSpPr>
        <p:spPr>
          <a:xfrm>
            <a:off x="2351088" y="1437958"/>
            <a:ext cx="3671887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solidFill>
                  <a:srgbClr val="FF0066"/>
                </a:solidFill>
                <a:latin typeface="Tahoma" panose="020B0604030504040204" pitchFamily="2" charset="0"/>
              </a:rPr>
              <a:t> </a:t>
            </a:r>
            <a:r>
              <a:rPr lang="en-US" altLang="x-none" sz="3200" dirty="0">
                <a:solidFill>
                  <a:srgbClr val="FF0066"/>
                </a:solidFill>
                <a:latin typeface="Tahoma" panose="020B0604030504040204" pitchFamily="2" charset="0"/>
              </a:rPr>
              <a:t>How    interesting</a:t>
            </a:r>
            <a:endParaRPr lang="en-US" altLang="x-none" sz="3200" dirty="0">
              <a:solidFill>
                <a:srgbClr val="FF0066"/>
              </a:solidFill>
              <a:latin typeface="Tahoma" panose="020B0604030504040204" pitchFamily="2" charset="0"/>
            </a:endParaRPr>
          </a:p>
        </p:txBody>
      </p:sp>
      <p:sp>
        <p:nvSpPr>
          <p:cNvPr id="21508" name="文本框 21507"/>
          <p:cNvSpPr txBox="1"/>
          <p:nvPr/>
        </p:nvSpPr>
        <p:spPr>
          <a:xfrm>
            <a:off x="7520623" y="1437958"/>
            <a:ext cx="3455987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x-none" sz="3600" dirty="0">
                <a:solidFill>
                  <a:srgbClr val="FF0066"/>
                </a:solidFill>
                <a:latin typeface="Tahoma" panose="020B0604030504040204" pitchFamily="2" charset="0"/>
              </a:rPr>
              <a:t>are</a:t>
            </a:r>
            <a:endParaRPr lang="en-US" altLang="x-none" sz="3600" dirty="0">
              <a:solidFill>
                <a:srgbClr val="FF0066"/>
              </a:solidFill>
              <a:latin typeface="Tahoma" panose="020B0604030504040204" pitchFamily="2" charset="0"/>
            </a:endParaRPr>
          </a:p>
        </p:txBody>
      </p:sp>
      <p:sp>
        <p:nvSpPr>
          <p:cNvPr id="21509" name="文本框 21508"/>
          <p:cNvSpPr txBox="1"/>
          <p:nvPr/>
        </p:nvSpPr>
        <p:spPr>
          <a:xfrm>
            <a:off x="2688273" y="2506980"/>
            <a:ext cx="3455987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x-none" sz="3600" dirty="0">
                <a:solidFill>
                  <a:srgbClr val="FF0066"/>
                </a:solidFill>
                <a:latin typeface="Tahoma" panose="020B0604030504040204" pitchFamily="2" charset="0"/>
              </a:rPr>
              <a:t>What       a</a:t>
            </a:r>
            <a:endParaRPr lang="en-US" altLang="x-none" sz="3600" dirty="0">
              <a:solidFill>
                <a:srgbClr val="FF0066"/>
              </a:solidFill>
              <a:latin typeface="Tahoma" panose="020B0604030504040204" pitchFamily="2" charset="0"/>
            </a:endParaRPr>
          </a:p>
        </p:txBody>
      </p:sp>
      <p:sp>
        <p:nvSpPr>
          <p:cNvPr id="21510" name="文本框 21509"/>
          <p:cNvSpPr txBox="1"/>
          <p:nvPr/>
        </p:nvSpPr>
        <p:spPr>
          <a:xfrm>
            <a:off x="7360920" y="2506980"/>
            <a:ext cx="3455988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x-none" sz="3600" dirty="0">
                <a:solidFill>
                  <a:srgbClr val="FF0066"/>
                </a:solidFill>
                <a:latin typeface="Tahoma" panose="020B0604030504040204" pitchFamily="2" charset="0"/>
              </a:rPr>
              <a:t>she     is</a:t>
            </a:r>
            <a:endParaRPr lang="en-US" altLang="x-none" sz="3600" dirty="0">
              <a:solidFill>
                <a:srgbClr val="FF0066"/>
              </a:solidFill>
              <a:latin typeface="Tahoma" panose="020B0604030504040204" pitchFamily="2" charset="0"/>
            </a:endParaRPr>
          </a:p>
        </p:txBody>
      </p:sp>
      <p:sp>
        <p:nvSpPr>
          <p:cNvPr id="21511" name="文本框 21510"/>
          <p:cNvSpPr txBox="1"/>
          <p:nvPr/>
        </p:nvSpPr>
        <p:spPr>
          <a:xfrm>
            <a:off x="2566988" y="3575368"/>
            <a:ext cx="3455987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x-none" sz="3600" dirty="0">
                <a:solidFill>
                  <a:srgbClr val="FF0066"/>
                </a:solidFill>
                <a:latin typeface="Tahoma" panose="020B0604030504040204" pitchFamily="2" charset="0"/>
              </a:rPr>
              <a:t>What       an</a:t>
            </a:r>
            <a:endParaRPr lang="en-US" altLang="x-none" sz="3600" dirty="0">
              <a:solidFill>
                <a:srgbClr val="FF0066"/>
              </a:solidFill>
              <a:latin typeface="Tahoma" panose="020B0604030504040204" pitchFamily="2" charset="0"/>
            </a:endParaRPr>
          </a:p>
        </p:txBody>
      </p:sp>
      <p:sp>
        <p:nvSpPr>
          <p:cNvPr id="21512" name="文本框 21511"/>
          <p:cNvSpPr txBox="1"/>
          <p:nvPr/>
        </p:nvSpPr>
        <p:spPr>
          <a:xfrm>
            <a:off x="6831965" y="3575368"/>
            <a:ext cx="3455988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x-none" sz="3600" dirty="0">
                <a:solidFill>
                  <a:srgbClr val="FF0066"/>
                </a:solidFill>
                <a:latin typeface="Tahoma" panose="020B0604030504040204" pitchFamily="2" charset="0"/>
              </a:rPr>
              <a:t>he      is</a:t>
            </a:r>
            <a:endParaRPr lang="en-US" altLang="x-none" sz="3600" dirty="0">
              <a:solidFill>
                <a:srgbClr val="FF0066"/>
              </a:solidFill>
              <a:latin typeface="Tahoma" panose="020B0604030504040204" pitchFamily="2" charset="0"/>
            </a:endParaRPr>
          </a:p>
        </p:txBody>
      </p:sp>
      <p:sp>
        <p:nvSpPr>
          <p:cNvPr id="21513" name="文本框 21512"/>
          <p:cNvSpPr txBox="1"/>
          <p:nvPr/>
        </p:nvSpPr>
        <p:spPr>
          <a:xfrm>
            <a:off x="2213928" y="4541520"/>
            <a:ext cx="3455987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x-none" sz="3600" dirty="0">
                <a:solidFill>
                  <a:srgbClr val="FF0066"/>
                </a:solidFill>
                <a:latin typeface="Tahoma" panose="020B0604030504040204" pitchFamily="2" charset="0"/>
              </a:rPr>
              <a:t>How     nice</a:t>
            </a:r>
            <a:endParaRPr lang="en-US" altLang="x-none" sz="3600" dirty="0">
              <a:solidFill>
                <a:srgbClr val="FF0066"/>
              </a:solidFill>
              <a:latin typeface="Tahoma" panose="020B0604030504040204" pitchFamily="2" charset="0"/>
            </a:endParaRPr>
          </a:p>
        </p:txBody>
      </p:sp>
      <p:sp>
        <p:nvSpPr>
          <p:cNvPr id="21514" name="文本框 21513"/>
          <p:cNvSpPr txBox="1"/>
          <p:nvPr/>
        </p:nvSpPr>
        <p:spPr>
          <a:xfrm>
            <a:off x="6831965" y="4541520"/>
            <a:ext cx="3455988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x-none" sz="3600" dirty="0">
                <a:solidFill>
                  <a:srgbClr val="FF0066"/>
                </a:solidFill>
                <a:latin typeface="Tahoma" panose="020B0604030504040204" pitchFamily="2" charset="0"/>
              </a:rPr>
              <a:t>are</a:t>
            </a:r>
            <a:endParaRPr lang="en-US" altLang="x-none" sz="3600" dirty="0">
              <a:solidFill>
                <a:srgbClr val="FF0066"/>
              </a:solidFill>
              <a:latin typeface="Tahoma" panose="020B0604030504040204" pitchFamily="2" charset="0"/>
            </a:endParaRPr>
          </a:p>
        </p:txBody>
      </p:sp>
      <p:sp>
        <p:nvSpPr>
          <p:cNvPr id="21515" name="文本框 21514"/>
          <p:cNvSpPr txBox="1"/>
          <p:nvPr/>
        </p:nvSpPr>
        <p:spPr>
          <a:xfrm>
            <a:off x="2351088" y="5438140"/>
            <a:ext cx="3455987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x-none" sz="3600" dirty="0">
                <a:solidFill>
                  <a:srgbClr val="FF0066"/>
                </a:solidFill>
                <a:latin typeface="Tahoma" panose="020B0604030504040204" pitchFamily="2" charset="0"/>
              </a:rPr>
              <a:t>What   an</a:t>
            </a:r>
            <a:endParaRPr lang="en-US" altLang="x-none" sz="3600" dirty="0">
              <a:solidFill>
                <a:srgbClr val="FF0066"/>
              </a:solidFill>
              <a:latin typeface="Tahoma" panose="020B0604030504040204" pitchFamily="2" charset="0"/>
            </a:endParaRPr>
          </a:p>
        </p:txBody>
      </p:sp>
      <p:sp>
        <p:nvSpPr>
          <p:cNvPr id="21516" name="文本框 21515"/>
          <p:cNvSpPr txBox="1"/>
          <p:nvPr/>
        </p:nvSpPr>
        <p:spPr>
          <a:xfrm>
            <a:off x="7654608" y="5438140"/>
            <a:ext cx="3455987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x-none" sz="3600" dirty="0">
                <a:solidFill>
                  <a:srgbClr val="FF0066"/>
                </a:solidFill>
                <a:latin typeface="Tahoma" panose="020B0604030504040204" pitchFamily="2" charset="0"/>
              </a:rPr>
              <a:t>it      is</a:t>
            </a:r>
            <a:endParaRPr lang="en-US" altLang="x-none" sz="3600" dirty="0">
              <a:solidFill>
                <a:srgbClr val="FF0066"/>
              </a:solidFill>
              <a:latin typeface="Tahoma" panose="020B0604030504040204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/>
      <p:bldP spid="21508" grpId="0"/>
      <p:bldP spid="21509" grpId="0"/>
      <p:bldP spid="21510" grpId="0"/>
      <p:bldP spid="21511" grpId="0"/>
      <p:bldP spid="21512" grpId="0"/>
      <p:bldP spid="21513" grpId="0"/>
      <p:bldP spid="21514" grpId="0"/>
      <p:bldP spid="21515" grpId="0"/>
      <p:bldP spid="21516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1412</Words>
  <Application>WPS 演示</Application>
  <PresentationFormat>宽屏</PresentationFormat>
  <Paragraphs>106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9" baseType="lpstr">
      <vt:lpstr>Arial</vt:lpstr>
      <vt:lpstr>宋体</vt:lpstr>
      <vt:lpstr>Wingdings</vt:lpstr>
      <vt:lpstr>Times New Roman</vt:lpstr>
      <vt:lpstr>Adobe 黑体 Std R</vt:lpstr>
      <vt:lpstr>Adobe Gothic Std B</vt:lpstr>
      <vt:lpstr>Tahoma</vt:lpstr>
      <vt:lpstr>Calibri</vt:lpstr>
      <vt:lpstr>微软雅黑</vt:lpstr>
      <vt:lpstr>Arial Unicode MS</vt:lpstr>
      <vt:lpstr>Calibri Light</vt:lpstr>
      <vt:lpstr>黑体</vt:lpstr>
      <vt:lpstr>MS Mincho</vt:lpstr>
      <vt:lpstr>Office 主题</vt:lpstr>
      <vt:lpstr>PowerPoint 演示文稿</vt:lpstr>
      <vt:lpstr>Exercise: 用 “what”或“how”将相应的句子改为感叹句</vt:lpstr>
      <vt:lpstr>5、He writes English well.     ____ well he writes English！ 6、 It’s a tall tree.    ____a tall tree it is! 7、 He is a fat man.   ____a fat man he is! </vt:lpstr>
      <vt:lpstr>What 与How 转换句型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李正花</dc:creator>
  <cp:lastModifiedBy>wazz1397640584</cp:lastModifiedBy>
  <cp:revision>3</cp:revision>
  <dcterms:created xsi:type="dcterms:W3CDTF">2017-11-11T02:10:00Z</dcterms:created>
  <dcterms:modified xsi:type="dcterms:W3CDTF">2017-11-11T02:51:10Z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2052-10.1.0.6930</vt:lpwstr>
  </property>
</Properties>
</file>