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58" r:id="rId4"/>
    <p:sldId id="260" r:id="rId5"/>
    <p:sldId id="262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F3839-F09E-4DD8-9839-C47249578B3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38707-5B6A-492E-9DDF-0CC5C8A131A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tile tx="0" ty="0" sx="99000" sy="100000" flip="none" algn="tl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西师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版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小学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数学</a:t>
            </a:r>
            <a: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四年级下</a:t>
            </a:r>
            <a:r>
              <a:rPr lang="zh-CN" altLang="en-US" b="1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册</a:t>
            </a:r>
            <a:br>
              <a:rPr lang="zh-CN" altLang="en-US" b="1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36065"/>
            <a:ext cx="10515600" cy="1105535"/>
          </a:xfrm>
        </p:spPr>
        <p:txBody>
          <a:bodyPr/>
          <a:p>
            <a:pPr marL="0" indent="0">
              <a:buNone/>
            </a:pPr>
            <a:r>
              <a:rPr lang="zh-CN" altLang="en-US" sz="3200" b="1" dirty="0" smtClean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第四单元    三角形</a:t>
            </a:r>
            <a:endParaRPr lang="zh-CN" altLang="en-US" sz="3200" b="1" dirty="0" smtClean="0">
              <a:latin typeface="华文楷体" panose="02010600040101010101" pitchFamily="2" charset="-122"/>
              <a:ea typeface="华文楷体" panose="02010600040101010101" pitchFamily="2" charset="-122"/>
              <a:sym typeface="+mn-ea"/>
            </a:endParaRPr>
          </a:p>
          <a:p>
            <a:endParaRPr lang="zh-CN" altLang="en-US"/>
          </a:p>
        </p:txBody>
      </p:sp>
      <p:sp>
        <p:nvSpPr>
          <p:cNvPr id="7" name="标题 4"/>
          <p:cNvSpPr txBox="1">
            <a:spLocks noChangeArrowheads="1"/>
          </p:cNvSpPr>
          <p:nvPr/>
        </p:nvSpPr>
        <p:spPr bwMode="auto">
          <a:xfrm>
            <a:off x="1248708" y="2674000"/>
            <a:ext cx="7772400" cy="110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>
            <a:prstTxWarp prst="textChevron">
              <a:avLst/>
            </a:prstTxWarp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7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三角形的分类</a:t>
            </a:r>
            <a:endParaRPr lang="zh-CN" alt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86315" y="4489563"/>
            <a:ext cx="2710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配套练习</a:t>
            </a:r>
            <a:endParaRPr lang="zh-CN" altLang="en-US" sz="4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00920" y="452257"/>
            <a:ext cx="302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练一练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329526" y="1426443"/>
            <a:ext cx="4913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一、填一填。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88021" y="2169988"/>
            <a:ext cx="914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、一个三角形最多有（    ）个锐角，最多有（   ）个直角，最多有（    ）个钝角。</a:t>
            </a:r>
            <a:endParaRPr lang="zh-CN" altLang="en-US" sz="28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988022" y="3437163"/>
            <a:ext cx="8780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、一个三角形中最少有（      ）个锐角。</a:t>
            </a:r>
            <a:endParaRPr lang="zh-CN" altLang="en-US" sz="28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1988402" y="4336270"/>
            <a:ext cx="90859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、三角形按角分可分为（              ）三角形、（           ）三角形、（          ）三角形。</a:t>
            </a:r>
            <a:endParaRPr lang="zh-CN" altLang="en-US" sz="2800" b="1" dirty="0"/>
          </a:p>
        </p:txBody>
      </p:sp>
      <p:sp>
        <p:nvSpPr>
          <p:cNvPr id="10" name="文本框 9"/>
          <p:cNvSpPr txBox="1"/>
          <p:nvPr/>
        </p:nvSpPr>
        <p:spPr>
          <a:xfrm>
            <a:off x="5784375" y="2141239"/>
            <a:ext cx="777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3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321425" y="2104024"/>
            <a:ext cx="777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223672" y="2539086"/>
            <a:ext cx="777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42404" y="3375476"/>
            <a:ext cx="777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2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242711" y="4314395"/>
            <a:ext cx="1427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锐角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385684" y="4285204"/>
            <a:ext cx="1427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直角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695577" y="4706237"/>
            <a:ext cx="1427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钝角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0222173" y="6061671"/>
            <a:ext cx="1091821" cy="5390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00920" y="452257"/>
            <a:ext cx="302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练一练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751166" y="1365483"/>
            <a:ext cx="4913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二、判一判。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51459" y="2154345"/>
            <a:ext cx="914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、一个三角形里有两个锐角，必定是锐角三角形。（      ）</a:t>
            </a:r>
            <a:endParaRPr lang="zh-CN" altLang="en-US" sz="28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751460" y="2995054"/>
            <a:ext cx="8780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、在一个三角形中，不可能最少有两个或两个以上的直角。（      ）</a:t>
            </a:r>
            <a:endParaRPr lang="zh-CN" altLang="en-US" sz="2800" b="1" dirty="0"/>
          </a:p>
        </p:txBody>
      </p:sp>
      <p:sp>
        <p:nvSpPr>
          <p:cNvPr id="9" name="文本框 8"/>
          <p:cNvSpPr txBox="1"/>
          <p:nvPr/>
        </p:nvSpPr>
        <p:spPr>
          <a:xfrm>
            <a:off x="1751226" y="4433563"/>
            <a:ext cx="8024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、一个三角形中，至少有两个角是钝角。（      ）</a:t>
            </a:r>
            <a:endParaRPr lang="zh-CN" altLang="en-US" sz="28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10162734" y="2154793"/>
            <a:ext cx="736979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  <a:sym typeface="+mn-ea"/>
              </a:rPr>
              <a:t>X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365166" y="3407148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√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8877790" y="4371712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X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6640" y="384643"/>
            <a:ext cx="302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练一练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81112" y="1093093"/>
            <a:ext cx="4913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三、选一选。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914451" y="1748002"/>
            <a:ext cx="914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1</a:t>
            </a:r>
            <a:r>
              <a:rPr lang="zh-CN" altLang="en-US" sz="2800" b="1" dirty="0" smtClean="0"/>
              <a:t>、任何一个三角形至少有（      ）个锐角。</a:t>
            </a:r>
            <a:endParaRPr lang="zh-CN" altLang="en-US" sz="2800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1940249" y="2709486"/>
            <a:ext cx="8780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2</a:t>
            </a:r>
            <a:r>
              <a:rPr lang="zh-CN" altLang="en-US" sz="2800" b="1" dirty="0" smtClean="0"/>
              <a:t>、猜一猜被遮住一部分的三角形是什么三角形，选择对应的字母填入括号中。</a:t>
            </a:r>
            <a:endParaRPr lang="zh-CN" altLang="en-US" sz="2800" b="1" dirty="0"/>
          </a:p>
        </p:txBody>
      </p:sp>
      <p:sp>
        <p:nvSpPr>
          <p:cNvPr id="18" name="文本框 17"/>
          <p:cNvSpPr txBox="1"/>
          <p:nvPr/>
        </p:nvSpPr>
        <p:spPr>
          <a:xfrm>
            <a:off x="6671481" y="1667089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B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 rot="10800000" flipH="1" flipV="1">
            <a:off x="2013041" y="2241803"/>
            <a:ext cx="4803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A.1             B.2              C.3</a:t>
            </a:r>
            <a:endParaRPr lang="zh-CN" altLang="en-US" sz="2800" b="1" dirty="0"/>
          </a:p>
        </p:txBody>
      </p:sp>
      <p:grpSp>
        <p:nvGrpSpPr>
          <p:cNvPr id="12" name="组合 16"/>
          <p:cNvGrpSpPr/>
          <p:nvPr/>
        </p:nvGrpSpPr>
        <p:grpSpPr bwMode="auto">
          <a:xfrm rot="7655492">
            <a:off x="3054430" y="3606108"/>
            <a:ext cx="647700" cy="1541463"/>
            <a:chOff x="1399357" y="994683"/>
            <a:chExt cx="1079861" cy="1600804"/>
          </a:xfrm>
        </p:grpSpPr>
        <p:sp>
          <p:nvSpPr>
            <p:cNvPr id="13" name="直角三角形 12"/>
            <p:cNvSpPr/>
            <p:nvPr/>
          </p:nvSpPr>
          <p:spPr>
            <a:xfrm>
              <a:off x="1406641" y="1004714"/>
              <a:ext cx="1071920" cy="1594210"/>
            </a:xfrm>
            <a:prstGeom prst="rtTriangl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cxnSp>
          <p:nvCxnSpPr>
            <p:cNvPr id="14" name="直接连接符 13"/>
            <p:cNvCxnSpPr/>
            <p:nvPr/>
          </p:nvCxnSpPr>
          <p:spPr>
            <a:xfrm>
              <a:off x="1399894" y="2399363"/>
              <a:ext cx="1508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1559541" y="2385190"/>
              <a:ext cx="0" cy="2159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等腰三角形 15"/>
          <p:cNvSpPr/>
          <p:nvPr/>
        </p:nvSpPr>
        <p:spPr>
          <a:xfrm>
            <a:off x="5836684" y="3568172"/>
            <a:ext cx="600075" cy="887413"/>
          </a:xfrm>
          <a:prstGeom prst="triangle">
            <a:avLst>
              <a:gd name="adj" fmla="val 5150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8164639" y="3752406"/>
            <a:ext cx="1969040" cy="534235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992572" y="4023441"/>
            <a:ext cx="2320119" cy="76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997352" y="4039361"/>
            <a:ext cx="2320119" cy="76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7988039" y="4046142"/>
            <a:ext cx="2322839" cy="7687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1879618" y="5380413"/>
            <a:ext cx="237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A.</a:t>
            </a:r>
            <a:r>
              <a:rPr lang="zh-CN" altLang="en-US" sz="2800" b="1" dirty="0" smtClean="0"/>
              <a:t>锐角三角形</a:t>
            </a:r>
            <a:endParaRPr lang="zh-CN" altLang="en-US" sz="2800" b="1" dirty="0"/>
          </a:p>
        </p:txBody>
      </p:sp>
      <p:sp>
        <p:nvSpPr>
          <p:cNvPr id="22" name="文本框 21"/>
          <p:cNvSpPr txBox="1"/>
          <p:nvPr/>
        </p:nvSpPr>
        <p:spPr>
          <a:xfrm>
            <a:off x="4514567" y="5361880"/>
            <a:ext cx="237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B.</a:t>
            </a:r>
            <a:r>
              <a:rPr lang="zh-CN" altLang="en-US" sz="2800" b="1" dirty="0" smtClean="0"/>
              <a:t>直角三角形</a:t>
            </a:r>
            <a:endParaRPr lang="zh-CN" altLang="en-US" sz="2800" b="1" dirty="0"/>
          </a:p>
        </p:txBody>
      </p:sp>
      <p:sp>
        <p:nvSpPr>
          <p:cNvPr id="23" name="文本框 22"/>
          <p:cNvSpPr txBox="1"/>
          <p:nvPr/>
        </p:nvSpPr>
        <p:spPr>
          <a:xfrm>
            <a:off x="7039970" y="5351580"/>
            <a:ext cx="237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C.</a:t>
            </a:r>
            <a:r>
              <a:rPr lang="zh-CN" altLang="en-US" sz="2800" b="1" dirty="0" smtClean="0"/>
              <a:t>钝角三角形</a:t>
            </a:r>
            <a:endParaRPr lang="zh-CN" altLang="en-US" sz="2800" b="1" dirty="0"/>
          </a:p>
        </p:txBody>
      </p:sp>
      <p:sp>
        <p:nvSpPr>
          <p:cNvPr id="24" name="文本框 23"/>
          <p:cNvSpPr txBox="1"/>
          <p:nvPr/>
        </p:nvSpPr>
        <p:spPr>
          <a:xfrm>
            <a:off x="9416914" y="5334753"/>
            <a:ext cx="237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D</a:t>
            </a:r>
            <a:r>
              <a:rPr lang="en-US" altLang="zh-CN" sz="2800" b="1" dirty="0" smtClean="0"/>
              <a:t>.</a:t>
            </a:r>
            <a:r>
              <a:rPr lang="zh-CN" altLang="en-US" sz="2800" b="1" dirty="0" smtClean="0"/>
              <a:t>不确定</a:t>
            </a:r>
            <a:endParaRPr lang="zh-CN" altLang="en-US" sz="2800" b="1" dirty="0"/>
          </a:p>
        </p:txBody>
      </p:sp>
      <p:sp>
        <p:nvSpPr>
          <p:cNvPr id="25" name="文本框 24"/>
          <p:cNvSpPr txBox="1"/>
          <p:nvPr/>
        </p:nvSpPr>
        <p:spPr>
          <a:xfrm>
            <a:off x="2142288" y="4903821"/>
            <a:ext cx="129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          ）</a:t>
            </a:r>
            <a:endParaRPr lang="zh-CN" altLang="en-US" sz="2400" b="1" dirty="0"/>
          </a:p>
        </p:txBody>
      </p:sp>
      <p:sp>
        <p:nvSpPr>
          <p:cNvPr id="26" name="文本框 25"/>
          <p:cNvSpPr txBox="1"/>
          <p:nvPr/>
        </p:nvSpPr>
        <p:spPr>
          <a:xfrm>
            <a:off x="5352699" y="4900215"/>
            <a:ext cx="129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          ）</a:t>
            </a:r>
            <a:endParaRPr lang="zh-CN" altLang="en-US" sz="2400" b="1" dirty="0"/>
          </a:p>
        </p:txBody>
      </p:sp>
      <p:sp>
        <p:nvSpPr>
          <p:cNvPr id="27" name="文本框 26"/>
          <p:cNvSpPr txBox="1"/>
          <p:nvPr/>
        </p:nvSpPr>
        <p:spPr>
          <a:xfrm>
            <a:off x="8317484" y="4983190"/>
            <a:ext cx="1294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（          ）</a:t>
            </a:r>
            <a:endParaRPr lang="zh-CN" altLang="en-US" sz="2400" b="1" dirty="0"/>
          </a:p>
        </p:txBody>
      </p:sp>
      <p:sp>
        <p:nvSpPr>
          <p:cNvPr id="33" name="文本框 32"/>
          <p:cNvSpPr txBox="1"/>
          <p:nvPr/>
        </p:nvSpPr>
        <p:spPr>
          <a:xfrm>
            <a:off x="2634950" y="4808074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B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926534" y="4840490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891494" y="4894607"/>
            <a:ext cx="736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C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00920" y="452257"/>
            <a:ext cx="3029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练一练</a:t>
            </a:r>
            <a:endParaRPr lang="zh-CN" altLang="en-US" sz="4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964" y="2396554"/>
            <a:ext cx="8714338" cy="294954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042615" y="1337810"/>
            <a:ext cx="4462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四、连一连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2795517" y="3858082"/>
            <a:ext cx="1335206" cy="10519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4597904" y="3813194"/>
            <a:ext cx="3098042" cy="10519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039133" y="3813194"/>
            <a:ext cx="228720" cy="10342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6460783" y="3884572"/>
            <a:ext cx="1265589" cy="10254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8193553" y="3813194"/>
            <a:ext cx="1265589" cy="102544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468</Words>
  <Application>WPS 演示</Application>
  <PresentationFormat>宽屏</PresentationFormat>
  <Paragraphs>85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Wingdings</vt:lpstr>
      <vt:lpstr>华文楷体</vt:lpstr>
      <vt:lpstr>Calibri</vt:lpstr>
      <vt:lpstr>黑体</vt:lpstr>
      <vt:lpstr>Calibri Light</vt:lpstr>
      <vt:lpstr>微软雅黑</vt:lpstr>
      <vt:lpstr>Arial Unicode MS</vt:lpstr>
      <vt:lpstr>Office 主题</vt:lpstr>
      <vt:lpstr>西师版小学数学四年级下册 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Administrator</cp:lastModifiedBy>
  <cp:revision>27</cp:revision>
  <dcterms:created xsi:type="dcterms:W3CDTF">2017-10-29T08:12:00Z</dcterms:created>
  <dcterms:modified xsi:type="dcterms:W3CDTF">2017-11-07T04:17:44Z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