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31" r:id="rId3"/>
    <p:sldId id="396" r:id="rId4"/>
    <p:sldId id="407" r:id="rId5"/>
    <p:sldId id="408" r:id="rId7"/>
    <p:sldId id="409" r:id="rId8"/>
    <p:sldId id="421" r:id="rId9"/>
    <p:sldId id="422" r:id="rId10"/>
    <p:sldId id="423" r:id="rId11"/>
    <p:sldId id="424" r:id="rId12"/>
    <p:sldId id="425" r:id="rId13"/>
    <p:sldId id="426" r:id="rId14"/>
    <p:sldId id="410" r:id="rId15"/>
    <p:sldId id="417" r:id="rId16"/>
    <p:sldId id="418" r:id="rId17"/>
    <p:sldId id="419" r:id="rId18"/>
    <p:sldId id="420" r:id="rId19"/>
    <p:sldId id="411" r:id="rId20"/>
    <p:sldId id="412" r:id="rId21"/>
    <p:sldId id="413" r:id="rId22"/>
    <p:sldId id="414" r:id="rId23"/>
    <p:sldId id="415" r:id="rId24"/>
    <p:sldId id="416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50000"/>
      </a:spcBef>
      <a:spcAft>
        <a:spcPct val="0"/>
      </a:spcAft>
      <a:buSzPct val="75000"/>
      <a:buFont typeface="Wingdings" panose="05000000000000000000" pitchFamily="2" charset="2"/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75000"/>
      <a:buFont typeface="Wingdings" panose="05000000000000000000" pitchFamily="2" charset="2"/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75000"/>
      <a:buFont typeface="Wingdings" panose="05000000000000000000" pitchFamily="2" charset="2"/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75000"/>
      <a:buFont typeface="Wingdings" panose="05000000000000000000" pitchFamily="2" charset="2"/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75000"/>
      <a:buFont typeface="Wingdings" panose="05000000000000000000" pitchFamily="2" charset="2"/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bg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帅王" initials="帅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041C"/>
    <a:srgbClr val="FF3399"/>
    <a:srgbClr val="FC040A"/>
    <a:srgbClr val="00CC99"/>
    <a:srgbClr val="FD2F2F"/>
    <a:srgbClr val="336600"/>
    <a:srgbClr val="99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8" autoAdjust="0"/>
    <p:restoredTop sz="88998" autoAdjust="0"/>
  </p:normalViewPr>
  <p:slideViewPr>
    <p:cSldViewPr>
      <p:cViewPr>
        <p:scale>
          <a:sx n="75" d="100"/>
          <a:sy n="75" d="100"/>
        </p:scale>
        <p:origin x="4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SzTx/>
              <a:buFontTx/>
              <a:buNone/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SzTx/>
              <a:buFontTx/>
              <a:buNone/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7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7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SzTx/>
              <a:buFontTx/>
              <a:buNone/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7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SzTx/>
              <a:buFontTx/>
              <a:buNone/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A572C07-6A29-4BE1-B58E-5394D224332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FE72D08-E28B-4CA8-9511-8471ABEF5527}" type="slidenum">
              <a:rPr lang="en-US" altLang="zh-CN"/>
            </a:fld>
            <a:endParaRPr lang="en-US" altLang="zh-CN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中位线定理的应用；（课本练习</a:t>
            </a:r>
            <a:r>
              <a:rPr lang="en-US" altLang="zh-CN"/>
              <a:t>3 </a:t>
            </a:r>
            <a:r>
              <a:rPr lang="zh-CN" altLang="en-US"/>
              <a:t>） 巩固三角形中位线定理，并让学生初步体会到定理的用途。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42" name="Group 2"/>
          <p:cNvGrpSpPr/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71043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71044" name="Freeform 4"/>
              <p:cNvSpPr/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45" name="Freeform 5"/>
              <p:cNvSpPr/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46" name="Freeform 6"/>
              <p:cNvSpPr/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47" name="Freeform 7"/>
              <p:cNvSpPr/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48" name="Freeform 8"/>
              <p:cNvSpPr/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49" name="Freeform 9"/>
              <p:cNvSpPr/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50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1051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52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53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54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55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56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1057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71058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59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60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1061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71062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63" name="Freeform 23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64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1065" name="Group 25"/>
            <p:cNvGrpSpPr/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71066" name="Freeform 26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67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68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1069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71070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71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72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1073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7107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7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7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107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7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7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8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8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8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8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0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4710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4710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CEC796D-9023-4FFF-83C8-D8ED271E575C}" type="slidenum">
              <a:rPr lang="en-US" altLang="zh-CN"/>
            </a:fld>
            <a:endParaRPr lang="en-US" altLang="zh-CN"/>
          </a:p>
        </p:txBody>
      </p:sp>
      <p:sp>
        <p:nvSpPr>
          <p:cNvPr id="471087" name="Rectangle 47"/>
          <p:cNvSpPr>
            <a:spLocks noGrp="1" noChangeArrowheads="1"/>
          </p:cNvSpPr>
          <p:nvPr>
            <p:ph type="ctrTitle"/>
          </p:nvPr>
        </p:nvSpPr>
        <p:spPr bwMode="auto">
          <a:xfrm>
            <a:off x="2455863" y="596900"/>
            <a:ext cx="619283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5200" b="1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471088" name="Rectangle 4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89200" y="4279900"/>
            <a:ext cx="6146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112" name="Group 96"/>
          <p:cNvGrpSpPr/>
          <p:nvPr/>
        </p:nvGrpSpPr>
        <p:grpSpPr bwMode="auto">
          <a:xfrm>
            <a:off x="0" y="0"/>
            <a:ext cx="2833688" cy="6856413"/>
            <a:chOff x="-5" y="0"/>
            <a:chExt cx="1785" cy="4319"/>
          </a:xfrm>
        </p:grpSpPr>
        <p:sp>
          <p:nvSpPr>
            <p:cNvPr id="470113" name="Freeform 97"/>
            <p:cNvSpPr/>
            <p:nvPr userDrawn="1"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0114" name="Group 98"/>
            <p:cNvGrpSpPr/>
            <p:nvPr userDrawn="1"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70115" name="Freeform 99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16" name="Freeform 100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17" name="Freeform 101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0118" name="Freeform 102"/>
            <p:cNvSpPr/>
            <p:nvPr userDrawn="1"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0119" name="Group 103"/>
            <p:cNvGrpSpPr/>
            <p:nvPr userDrawn="1"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70120" name="Freeform 104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21" name="Freeform 105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22" name="Freeform 106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23" name="Freeform 107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24" name="Freeform 108"/>
              <p:cNvSpPr/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70125" name="Group 109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70126" name="Freeform 110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0127" name="Freeform 111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0128" name="Freeform 112"/>
                <p:cNvSpPr/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0129" name="Group 113"/>
            <p:cNvGrpSpPr/>
            <p:nvPr userDrawn="1"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70130" name="Freeform 11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31" name="Freeform 11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32" name="Freeform 11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0133" name="Group 117"/>
            <p:cNvGrpSpPr/>
            <p:nvPr userDrawn="1"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70134" name="Freeform 1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35" name="Freeform 1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36" name="Freeform 1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0137" name="Group 121"/>
            <p:cNvGrpSpPr/>
            <p:nvPr userDrawn="1"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70138" name="Freeform 1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39" name="Freeform 123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40" name="Freeform 1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0141" name="Freeform 125"/>
            <p:cNvSpPr/>
            <p:nvPr userDrawn="1"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2" name="Freeform 126"/>
            <p:cNvSpPr/>
            <p:nvPr userDrawn="1"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3" name="Freeform 127"/>
            <p:cNvSpPr/>
            <p:nvPr userDrawn="1"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4" name="Freeform 128"/>
            <p:cNvSpPr/>
            <p:nvPr userDrawn="1"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5" name="Freeform 129"/>
            <p:cNvSpPr/>
            <p:nvPr userDrawn="1"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6" name="Freeform 130"/>
            <p:cNvSpPr/>
            <p:nvPr userDrawn="1"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7" name="Freeform 131"/>
            <p:cNvSpPr/>
            <p:nvPr userDrawn="1"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8" name="Freeform 132"/>
            <p:cNvSpPr/>
            <p:nvPr userDrawn="1"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49" name="Freeform 133"/>
            <p:cNvSpPr/>
            <p:nvPr userDrawn="1"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50" name="Freeform 134"/>
            <p:cNvSpPr/>
            <p:nvPr userDrawn="1"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51" name="Freeform 135"/>
            <p:cNvSpPr/>
            <p:nvPr userDrawn="1"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52" name="Freeform 136"/>
            <p:cNvSpPr/>
            <p:nvPr userDrawn="1"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53" name="Freeform 137"/>
            <p:cNvSpPr/>
            <p:nvPr userDrawn="1"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54" name="Freeform 138"/>
            <p:cNvSpPr/>
            <p:nvPr userDrawn="1"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0085" name="Rectangle 69"/>
          <p:cNvSpPr>
            <a:spLocks noChangeArrowheads="1"/>
          </p:cNvSpPr>
          <p:nvPr userDrawn="1"/>
        </p:nvSpPr>
        <p:spPr bwMode="auto">
          <a:xfrm>
            <a:off x="107950" y="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1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华师大九年级</a:t>
            </a:r>
            <a:r>
              <a:rPr lang="zh-CN" altLang="en-GB" sz="18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数学（上）</a:t>
            </a:r>
            <a:endParaRPr lang="zh-CN" altLang="en-US" sz="1800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70104" name="Group 88"/>
          <p:cNvGrpSpPr/>
          <p:nvPr/>
        </p:nvGrpSpPr>
        <p:grpSpPr bwMode="auto">
          <a:xfrm>
            <a:off x="-76200" y="234950"/>
            <a:ext cx="1784350" cy="2324100"/>
            <a:chOff x="56" y="172"/>
            <a:chExt cx="1124" cy="1464"/>
          </a:xfrm>
        </p:grpSpPr>
        <p:sp>
          <p:nvSpPr>
            <p:cNvPr id="470105" name="Line 89"/>
            <p:cNvSpPr>
              <a:spLocks noChangeShapeType="1"/>
            </p:cNvSpPr>
            <p:nvPr/>
          </p:nvSpPr>
          <p:spPr bwMode="auto">
            <a:xfrm flipH="1">
              <a:off x="56" y="234"/>
              <a:ext cx="1124" cy="1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06" name="Line 90"/>
            <p:cNvSpPr>
              <a:spLocks noChangeShapeType="1"/>
            </p:cNvSpPr>
            <p:nvPr/>
          </p:nvSpPr>
          <p:spPr bwMode="auto">
            <a:xfrm>
              <a:off x="178" y="174"/>
              <a:ext cx="1" cy="1462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07" name="Freeform 91"/>
            <p:cNvSpPr/>
            <p:nvPr/>
          </p:nvSpPr>
          <p:spPr bwMode="auto">
            <a:xfrm>
              <a:off x="118" y="172"/>
              <a:ext cx="121" cy="122"/>
            </a:xfrm>
            <a:custGeom>
              <a:avLst/>
              <a:gdLst>
                <a:gd name="T0" fmla="*/ 62 w 121"/>
                <a:gd name="T1" fmla="*/ 0 h 122"/>
                <a:gd name="T2" fmla="*/ 61 w 121"/>
                <a:gd name="T3" fmla="*/ 0 h 122"/>
                <a:gd name="T4" fmla="*/ 61 w 121"/>
                <a:gd name="T5" fmla="*/ 0 h 122"/>
                <a:gd name="T6" fmla="*/ 49 w 121"/>
                <a:gd name="T7" fmla="*/ 1 h 122"/>
                <a:gd name="T8" fmla="*/ 37 w 121"/>
                <a:gd name="T9" fmla="*/ 5 h 122"/>
                <a:gd name="T10" fmla="*/ 27 w 121"/>
                <a:gd name="T11" fmla="*/ 10 h 122"/>
                <a:gd name="T12" fmla="*/ 18 w 121"/>
                <a:gd name="T13" fmla="*/ 18 h 122"/>
                <a:gd name="T14" fmla="*/ 10 w 121"/>
                <a:gd name="T15" fmla="*/ 27 h 122"/>
                <a:gd name="T16" fmla="*/ 5 w 121"/>
                <a:gd name="T17" fmla="*/ 37 h 122"/>
                <a:gd name="T18" fmla="*/ 1 w 121"/>
                <a:gd name="T19" fmla="*/ 49 h 122"/>
                <a:gd name="T20" fmla="*/ 0 w 121"/>
                <a:gd name="T21" fmla="*/ 61 h 122"/>
                <a:gd name="T22" fmla="*/ 1 w 121"/>
                <a:gd name="T23" fmla="*/ 73 h 122"/>
                <a:gd name="T24" fmla="*/ 5 w 121"/>
                <a:gd name="T25" fmla="*/ 85 h 122"/>
                <a:gd name="T26" fmla="*/ 10 w 121"/>
                <a:gd name="T27" fmla="*/ 95 h 122"/>
                <a:gd name="T28" fmla="*/ 18 w 121"/>
                <a:gd name="T29" fmla="*/ 104 h 122"/>
                <a:gd name="T30" fmla="*/ 27 w 121"/>
                <a:gd name="T31" fmla="*/ 112 h 122"/>
                <a:gd name="T32" fmla="*/ 37 w 121"/>
                <a:gd name="T33" fmla="*/ 117 h 122"/>
                <a:gd name="T34" fmla="*/ 49 w 121"/>
                <a:gd name="T35" fmla="*/ 121 h 122"/>
                <a:gd name="T36" fmla="*/ 61 w 121"/>
                <a:gd name="T37" fmla="*/ 122 h 122"/>
                <a:gd name="T38" fmla="*/ 73 w 121"/>
                <a:gd name="T39" fmla="*/ 121 h 122"/>
                <a:gd name="T40" fmla="*/ 84 w 121"/>
                <a:gd name="T41" fmla="*/ 117 h 122"/>
                <a:gd name="T42" fmla="*/ 94 w 121"/>
                <a:gd name="T43" fmla="*/ 112 h 122"/>
                <a:gd name="T44" fmla="*/ 103 w 121"/>
                <a:gd name="T45" fmla="*/ 104 h 122"/>
                <a:gd name="T46" fmla="*/ 110 w 121"/>
                <a:gd name="T47" fmla="*/ 96 h 122"/>
                <a:gd name="T48" fmla="*/ 116 w 121"/>
                <a:gd name="T49" fmla="*/ 85 h 122"/>
                <a:gd name="T50" fmla="*/ 119 w 121"/>
                <a:gd name="T51" fmla="*/ 74 h 122"/>
                <a:gd name="T52" fmla="*/ 121 w 121"/>
                <a:gd name="T5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2">
                  <a:moveTo>
                    <a:pt x="62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7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1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4"/>
                  </a:lnTo>
                  <a:lnTo>
                    <a:pt x="27" y="112"/>
                  </a:lnTo>
                  <a:lnTo>
                    <a:pt x="37" y="117"/>
                  </a:lnTo>
                  <a:lnTo>
                    <a:pt x="49" y="121"/>
                  </a:lnTo>
                  <a:lnTo>
                    <a:pt x="61" y="122"/>
                  </a:lnTo>
                  <a:lnTo>
                    <a:pt x="73" y="121"/>
                  </a:lnTo>
                  <a:lnTo>
                    <a:pt x="84" y="117"/>
                  </a:lnTo>
                  <a:lnTo>
                    <a:pt x="94" y="112"/>
                  </a:lnTo>
                  <a:lnTo>
                    <a:pt x="103" y="104"/>
                  </a:lnTo>
                  <a:lnTo>
                    <a:pt x="110" y="96"/>
                  </a:lnTo>
                  <a:lnTo>
                    <a:pt x="116" y="85"/>
                  </a:lnTo>
                  <a:lnTo>
                    <a:pt x="119" y="74"/>
                  </a:lnTo>
                  <a:lnTo>
                    <a:pt x="121" y="62"/>
                  </a:lnTo>
                </a:path>
              </a:pathLst>
            </a:custGeom>
            <a:noFill/>
            <a:ln w="9525">
              <a:solidFill>
                <a:srgbClr val="33993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0108" name="Group 92"/>
          <p:cNvGrpSpPr/>
          <p:nvPr/>
        </p:nvGrpSpPr>
        <p:grpSpPr bwMode="auto">
          <a:xfrm>
            <a:off x="7340600" y="4270375"/>
            <a:ext cx="1784350" cy="2324100"/>
            <a:chOff x="4624" y="2690"/>
            <a:chExt cx="1124" cy="1464"/>
          </a:xfrm>
        </p:grpSpPr>
        <p:sp>
          <p:nvSpPr>
            <p:cNvPr id="470109" name="Line 93"/>
            <p:cNvSpPr>
              <a:spLocks noChangeShapeType="1"/>
            </p:cNvSpPr>
            <p:nvPr/>
          </p:nvSpPr>
          <p:spPr bwMode="auto">
            <a:xfrm flipV="1">
              <a:off x="4624" y="4091"/>
              <a:ext cx="1124" cy="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10" name="Line 94"/>
            <p:cNvSpPr>
              <a:spLocks noChangeShapeType="1"/>
            </p:cNvSpPr>
            <p:nvPr/>
          </p:nvSpPr>
          <p:spPr bwMode="auto">
            <a:xfrm flipH="1" flipV="1">
              <a:off x="5622" y="2690"/>
              <a:ext cx="4" cy="146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111" name="Freeform 95"/>
            <p:cNvSpPr/>
            <p:nvPr/>
          </p:nvSpPr>
          <p:spPr bwMode="auto">
            <a:xfrm>
              <a:off x="5564" y="4032"/>
              <a:ext cx="121" cy="122"/>
            </a:xfrm>
            <a:custGeom>
              <a:avLst/>
              <a:gdLst>
                <a:gd name="T0" fmla="*/ 59 w 121"/>
                <a:gd name="T1" fmla="*/ 122 h 122"/>
                <a:gd name="T2" fmla="*/ 60 w 121"/>
                <a:gd name="T3" fmla="*/ 122 h 122"/>
                <a:gd name="T4" fmla="*/ 61 w 121"/>
                <a:gd name="T5" fmla="*/ 122 h 122"/>
                <a:gd name="T6" fmla="*/ 73 w 121"/>
                <a:gd name="T7" fmla="*/ 121 h 122"/>
                <a:gd name="T8" fmla="*/ 84 w 121"/>
                <a:gd name="T9" fmla="*/ 117 h 122"/>
                <a:gd name="T10" fmla="*/ 95 w 121"/>
                <a:gd name="T11" fmla="*/ 112 h 122"/>
                <a:gd name="T12" fmla="*/ 103 w 121"/>
                <a:gd name="T13" fmla="*/ 104 h 122"/>
                <a:gd name="T14" fmla="*/ 111 w 121"/>
                <a:gd name="T15" fmla="*/ 95 h 122"/>
                <a:gd name="T16" fmla="*/ 116 w 121"/>
                <a:gd name="T17" fmla="*/ 85 h 122"/>
                <a:gd name="T18" fmla="*/ 120 w 121"/>
                <a:gd name="T19" fmla="*/ 73 h 122"/>
                <a:gd name="T20" fmla="*/ 121 w 121"/>
                <a:gd name="T21" fmla="*/ 61 h 122"/>
                <a:gd name="T22" fmla="*/ 120 w 121"/>
                <a:gd name="T23" fmla="*/ 49 h 122"/>
                <a:gd name="T24" fmla="*/ 116 w 121"/>
                <a:gd name="T25" fmla="*/ 37 h 122"/>
                <a:gd name="T26" fmla="*/ 111 w 121"/>
                <a:gd name="T27" fmla="*/ 27 h 122"/>
                <a:gd name="T28" fmla="*/ 103 w 121"/>
                <a:gd name="T29" fmla="*/ 18 h 122"/>
                <a:gd name="T30" fmla="*/ 94 w 121"/>
                <a:gd name="T31" fmla="*/ 10 h 122"/>
                <a:gd name="T32" fmla="*/ 84 w 121"/>
                <a:gd name="T33" fmla="*/ 5 h 122"/>
                <a:gd name="T34" fmla="*/ 72 w 121"/>
                <a:gd name="T35" fmla="*/ 1 h 122"/>
                <a:gd name="T36" fmla="*/ 60 w 121"/>
                <a:gd name="T37" fmla="*/ 0 h 122"/>
                <a:gd name="T38" fmla="*/ 48 w 121"/>
                <a:gd name="T39" fmla="*/ 1 h 122"/>
                <a:gd name="T40" fmla="*/ 37 w 121"/>
                <a:gd name="T41" fmla="*/ 5 h 122"/>
                <a:gd name="T42" fmla="*/ 27 w 121"/>
                <a:gd name="T43" fmla="*/ 10 h 122"/>
                <a:gd name="T44" fmla="*/ 18 w 121"/>
                <a:gd name="T45" fmla="*/ 18 h 122"/>
                <a:gd name="T46" fmla="*/ 11 w 121"/>
                <a:gd name="T47" fmla="*/ 27 h 122"/>
                <a:gd name="T48" fmla="*/ 5 w 121"/>
                <a:gd name="T49" fmla="*/ 37 h 122"/>
                <a:gd name="T50" fmla="*/ 2 w 121"/>
                <a:gd name="T51" fmla="*/ 48 h 122"/>
                <a:gd name="T52" fmla="*/ 0 w 121"/>
                <a:gd name="T5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2">
                  <a:moveTo>
                    <a:pt x="59" y="122"/>
                  </a:moveTo>
                  <a:lnTo>
                    <a:pt x="60" y="122"/>
                  </a:lnTo>
                  <a:lnTo>
                    <a:pt x="61" y="122"/>
                  </a:lnTo>
                  <a:lnTo>
                    <a:pt x="73" y="121"/>
                  </a:lnTo>
                  <a:lnTo>
                    <a:pt x="84" y="117"/>
                  </a:lnTo>
                  <a:lnTo>
                    <a:pt x="95" y="112"/>
                  </a:lnTo>
                  <a:lnTo>
                    <a:pt x="103" y="104"/>
                  </a:lnTo>
                  <a:lnTo>
                    <a:pt x="111" y="95"/>
                  </a:lnTo>
                  <a:lnTo>
                    <a:pt x="116" y="85"/>
                  </a:lnTo>
                  <a:lnTo>
                    <a:pt x="120" y="73"/>
                  </a:lnTo>
                  <a:lnTo>
                    <a:pt x="121" y="61"/>
                  </a:lnTo>
                  <a:lnTo>
                    <a:pt x="120" y="49"/>
                  </a:lnTo>
                  <a:lnTo>
                    <a:pt x="116" y="37"/>
                  </a:lnTo>
                  <a:lnTo>
                    <a:pt x="111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4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8" y="1"/>
                  </a:lnTo>
                  <a:lnTo>
                    <a:pt x="37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7"/>
                  </a:lnTo>
                  <a:lnTo>
                    <a:pt x="2" y="48"/>
                  </a:lnTo>
                  <a:lnTo>
                    <a:pt x="0" y="6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5.e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2.wmf"/><Relationship Id="rId1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wmf"/><Relationship Id="rId7" Type="http://schemas.openxmlformats.org/officeDocument/2006/relationships/hyperlink" Target="7.gsp" TargetMode="Externa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7.bin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31.e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e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8.e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5.wav"/><Relationship Id="rId10" Type="http://schemas.openxmlformats.org/officeDocument/2006/relationships/image" Target="../media/image32.emf"/><Relationship Id="rId1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7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052736"/>
            <a:ext cx="8450580" cy="9220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5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三角形中位线</a:t>
            </a:r>
            <a:r>
              <a:rPr lang="en-US" altLang="zh-CN" sz="5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5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配套练习</a:t>
            </a:r>
            <a:endParaRPr lang="zh-CN" altLang="en-US" sz="5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音频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8213" y="627221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527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38" name="Picture 2" descr="练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430213" y="1052513"/>
            <a:ext cx="8713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SzTx/>
              <a:buFontTx/>
              <a:buNone/>
            </a:pP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变题</a:t>
            </a:r>
            <a:r>
              <a:rPr kumimoji="0" lang="en-US" altLang="zh-CN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若四边形</a:t>
            </a:r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ABCD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从普通四边形变成正方形，其它的条件不变，则四边形</a:t>
            </a:r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EFGH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的形状会有变化吗？为什么？</a:t>
            </a: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kumimoji="0" lang="zh-CN" altLang="en-US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705540" name="Group 4"/>
          <p:cNvGrpSpPr/>
          <p:nvPr/>
        </p:nvGrpSpPr>
        <p:grpSpPr bwMode="auto">
          <a:xfrm>
            <a:off x="3203575" y="2781300"/>
            <a:ext cx="3240088" cy="2905125"/>
            <a:chOff x="1837" y="1888"/>
            <a:chExt cx="2041" cy="1830"/>
          </a:xfrm>
        </p:grpSpPr>
        <p:sp>
          <p:nvSpPr>
            <p:cNvPr id="705541" name="Rectangle 5"/>
            <p:cNvSpPr>
              <a:spLocks noChangeArrowheads="1"/>
            </p:cNvSpPr>
            <p:nvPr/>
          </p:nvSpPr>
          <p:spPr bwMode="auto">
            <a:xfrm>
              <a:off x="2109" y="2069"/>
              <a:ext cx="1497" cy="1497"/>
            </a:xfrm>
            <a:prstGeom prst="rect">
              <a:avLst/>
            </a:prstGeom>
            <a:solidFill>
              <a:schemeClr val="bg1"/>
            </a:solidFill>
            <a:ln w="28575" cap="sq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5542" name="Text Box 6"/>
            <p:cNvSpPr txBox="1">
              <a:spLocks noChangeArrowheads="1"/>
            </p:cNvSpPr>
            <p:nvPr/>
          </p:nvSpPr>
          <p:spPr bwMode="auto">
            <a:xfrm>
              <a:off x="1837" y="193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5543" name="Text Box 7"/>
            <p:cNvSpPr txBox="1">
              <a:spLocks noChangeArrowheads="1"/>
            </p:cNvSpPr>
            <p:nvPr/>
          </p:nvSpPr>
          <p:spPr bwMode="auto">
            <a:xfrm>
              <a:off x="1837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5544" name="Text Box 8"/>
            <p:cNvSpPr txBox="1">
              <a:spLocks noChangeArrowheads="1"/>
            </p:cNvSpPr>
            <p:nvPr/>
          </p:nvSpPr>
          <p:spPr bwMode="auto">
            <a:xfrm>
              <a:off x="3560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5545" name="Text Box 9"/>
            <p:cNvSpPr txBox="1">
              <a:spLocks noChangeArrowheads="1"/>
            </p:cNvSpPr>
            <p:nvPr/>
          </p:nvSpPr>
          <p:spPr bwMode="auto">
            <a:xfrm>
              <a:off x="3560" y="188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05546" name="Group 10"/>
          <p:cNvGrpSpPr/>
          <p:nvPr/>
        </p:nvGrpSpPr>
        <p:grpSpPr bwMode="auto">
          <a:xfrm>
            <a:off x="3059113" y="2636838"/>
            <a:ext cx="3529012" cy="3194050"/>
            <a:chOff x="1927" y="1661"/>
            <a:chExt cx="2223" cy="2012"/>
          </a:xfrm>
        </p:grpSpPr>
        <p:grpSp>
          <p:nvGrpSpPr>
            <p:cNvPr id="705547" name="Group 11"/>
            <p:cNvGrpSpPr/>
            <p:nvPr/>
          </p:nvGrpSpPr>
          <p:grpSpPr bwMode="auto">
            <a:xfrm>
              <a:off x="2290" y="1933"/>
              <a:ext cx="1497" cy="1497"/>
              <a:chOff x="2290" y="1933"/>
              <a:chExt cx="1497" cy="1497"/>
            </a:xfrm>
          </p:grpSpPr>
          <p:sp>
            <p:nvSpPr>
              <p:cNvPr id="705548" name="Line 12"/>
              <p:cNvSpPr>
                <a:spLocks noChangeShapeType="1"/>
              </p:cNvSpPr>
              <p:nvPr/>
            </p:nvSpPr>
            <p:spPr bwMode="auto">
              <a:xfrm flipH="1">
                <a:off x="2290" y="1933"/>
                <a:ext cx="726" cy="771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5549" name="Line 13"/>
              <p:cNvSpPr>
                <a:spLocks noChangeShapeType="1"/>
              </p:cNvSpPr>
              <p:nvPr/>
            </p:nvSpPr>
            <p:spPr bwMode="auto">
              <a:xfrm>
                <a:off x="2290" y="2704"/>
                <a:ext cx="771" cy="726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5550" name="Line 14"/>
              <p:cNvSpPr>
                <a:spLocks noChangeShapeType="1"/>
              </p:cNvSpPr>
              <p:nvPr/>
            </p:nvSpPr>
            <p:spPr bwMode="auto">
              <a:xfrm flipV="1">
                <a:off x="3061" y="2659"/>
                <a:ext cx="726" cy="771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5551" name="Line 15"/>
              <p:cNvSpPr>
                <a:spLocks noChangeShapeType="1"/>
              </p:cNvSpPr>
              <p:nvPr/>
            </p:nvSpPr>
            <p:spPr bwMode="auto">
              <a:xfrm>
                <a:off x="3016" y="1933"/>
                <a:ext cx="771" cy="726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705552" name="Text Box 16"/>
            <p:cNvSpPr txBox="1">
              <a:spLocks noChangeArrowheads="1"/>
            </p:cNvSpPr>
            <p:nvPr/>
          </p:nvSpPr>
          <p:spPr bwMode="auto">
            <a:xfrm>
              <a:off x="1927" y="2568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5553" name="Text Box 17"/>
            <p:cNvSpPr txBox="1">
              <a:spLocks noChangeArrowheads="1"/>
            </p:cNvSpPr>
            <p:nvPr/>
          </p:nvSpPr>
          <p:spPr bwMode="auto">
            <a:xfrm>
              <a:off x="2880" y="3385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5554" name="Text Box 18"/>
            <p:cNvSpPr txBox="1">
              <a:spLocks noChangeArrowheads="1"/>
            </p:cNvSpPr>
            <p:nvPr/>
          </p:nvSpPr>
          <p:spPr bwMode="auto">
            <a:xfrm>
              <a:off x="3742" y="2523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5555" name="Text Box 19"/>
            <p:cNvSpPr txBox="1">
              <a:spLocks noChangeArrowheads="1"/>
            </p:cNvSpPr>
            <p:nvPr/>
          </p:nvSpPr>
          <p:spPr bwMode="auto">
            <a:xfrm>
              <a:off x="2789" y="1661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5556" name="Line 20"/>
          <p:cNvSpPr>
            <a:spLocks noChangeShapeType="1"/>
          </p:cNvSpPr>
          <p:nvPr/>
        </p:nvSpPr>
        <p:spPr bwMode="auto">
          <a:xfrm>
            <a:off x="3635375" y="3068638"/>
            <a:ext cx="2376488" cy="23764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5557" name="Line 21"/>
          <p:cNvSpPr>
            <a:spLocks noChangeShapeType="1"/>
          </p:cNvSpPr>
          <p:nvPr/>
        </p:nvSpPr>
        <p:spPr bwMode="auto">
          <a:xfrm flipV="1">
            <a:off x="3635375" y="3068638"/>
            <a:ext cx="2376488" cy="23764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676400" cy="73183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练 习</a:t>
            </a:r>
            <a:endParaRPr lang="zh-CN" altLang="en-US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2362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2 .</a:t>
            </a:r>
            <a:r>
              <a:rPr lang="zh-CN" altLang="en-US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顺次连接对角线相等的任意四边形的各   边中点所得的四边形是</a:t>
            </a:r>
            <a:r>
              <a:rPr lang="en-US" altLang="zh-CN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_________</a:t>
            </a:r>
            <a:endParaRPr lang="en-US" altLang="zh-CN" b="1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</a:t>
            </a:r>
            <a:r>
              <a:rPr lang="zh-CN" altLang="en-US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顺次连接对角线互相垂直的任意四边形的各边中点所得的四边形是</a:t>
            </a:r>
            <a:r>
              <a:rPr lang="en-US" altLang="zh-CN" b="1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_________</a:t>
            </a:r>
            <a:endParaRPr lang="en-US" altLang="zh-CN" b="1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SzTx/>
              <a:buFontTx/>
              <a:buNone/>
            </a:pPr>
            <a:r>
              <a:rPr kumimoji="0" lang="en-US" altLang="zh-CN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1.</a:t>
            </a:r>
            <a:r>
              <a:rPr kumimoji="0" lang="zh-CN" altLang="en-US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顺次连接任意四边形的各边中点所得的四边形是</a:t>
            </a:r>
            <a:r>
              <a:rPr kumimoji="0" lang="en-US" altLang="zh-CN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_________</a:t>
            </a:r>
            <a:endParaRPr kumimoji="0" lang="en-US" altLang="zh-CN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06565" name="Text Box 5"/>
          <p:cNvSpPr txBox="1">
            <a:spLocks noChangeArrowheads="1"/>
          </p:cNvSpPr>
          <p:nvPr/>
        </p:nvSpPr>
        <p:spPr bwMode="auto">
          <a:xfrm>
            <a:off x="2362200" y="213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kumimoji="0"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平行四边形</a:t>
            </a:r>
            <a:endParaRPr kumimoji="0" lang="zh-CN" altLang="en-US" sz="24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5257800" y="3352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kumimoji="0"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菱   形</a:t>
            </a:r>
            <a:endParaRPr kumimoji="0" lang="zh-CN" altLang="en-US" sz="24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57912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kumimoji="0"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矩   形</a:t>
            </a:r>
            <a:endParaRPr kumimoji="0" lang="zh-CN" altLang="en-US" sz="240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5" grpId="0" autoUpdateAnimBg="0"/>
      <p:bldP spid="706566" grpId="0" autoUpdateAnimBg="0"/>
      <p:bldP spid="7065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90180" name="Object 4"/>
          <p:cNvGraphicFramePr>
            <a:graphicFrameLocks noChangeAspect="1"/>
          </p:cNvGraphicFramePr>
          <p:nvPr/>
        </p:nvGraphicFramePr>
        <p:xfrm>
          <a:off x="468313" y="873125"/>
          <a:ext cx="29876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22" name="图片" r:id="rId1" imgW="1597660" imgH="1579245" progId="Word.Picture.8">
                  <p:embed/>
                </p:oleObj>
              </mc:Choice>
              <mc:Fallback>
                <p:oleObj name="图片" r:id="rId1" imgW="1597660" imgH="157924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73125"/>
                        <a:ext cx="298767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2" name="Object 6"/>
          <p:cNvGraphicFramePr>
            <a:graphicFrameLocks noChangeAspect="1"/>
          </p:cNvGraphicFramePr>
          <p:nvPr/>
        </p:nvGraphicFramePr>
        <p:xfrm>
          <a:off x="360363" y="3786188"/>
          <a:ext cx="3348037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23" name="图片" r:id="rId3" imgW="1825625" imgH="1480185" progId="Word.Picture.8">
                  <p:embed/>
                </p:oleObj>
              </mc:Choice>
              <mc:Fallback>
                <p:oleObj name="图片" r:id="rId3" imgW="1825625" imgH="1480185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786188"/>
                        <a:ext cx="3348037" cy="270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85" name="WordArt 9"/>
          <p:cNvSpPr>
            <a:spLocks noChangeArrowheads="1" noChangeShapeType="1" noTextEdit="1"/>
          </p:cNvSpPr>
          <p:nvPr/>
        </p:nvSpPr>
        <p:spPr bwMode="auto">
          <a:xfrm>
            <a:off x="215900" y="0"/>
            <a:ext cx="2159000" cy="130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拓展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90187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0189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690190" name="Group 14"/>
          <p:cNvGrpSpPr/>
          <p:nvPr/>
        </p:nvGrpSpPr>
        <p:grpSpPr bwMode="auto">
          <a:xfrm>
            <a:off x="3313113" y="80963"/>
            <a:ext cx="5435600" cy="3990975"/>
            <a:chOff x="2087" y="-205"/>
            <a:chExt cx="3424" cy="2514"/>
          </a:xfrm>
        </p:grpSpPr>
        <p:sp>
          <p:nvSpPr>
            <p:cNvPr id="690183" name="Rectangle 7"/>
            <p:cNvSpPr>
              <a:spLocks noChangeArrowheads="1"/>
            </p:cNvSpPr>
            <p:nvPr/>
          </p:nvSpPr>
          <p:spPr bwMode="auto">
            <a:xfrm>
              <a:off x="2087" y="-205"/>
              <a:ext cx="3424" cy="2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如果在图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24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．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4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．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4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中，取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AC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的中点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F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，假设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BF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与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AD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交于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G′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，如图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24.4.5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，那么我们</a:t>
              </a: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同理有           ，所以</a:t>
              </a: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有            ，即两图中的点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G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与</a:t>
              </a:r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G′</a:t>
              </a:r>
              <a:r>
                <a:rPr lang="zh-CN" altLang="en-US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是重合的．</a:t>
              </a: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690186" name="Object 10"/>
            <p:cNvGraphicFramePr>
              <a:graphicFrameLocks noChangeAspect="1"/>
            </p:cNvGraphicFramePr>
            <p:nvPr/>
          </p:nvGraphicFramePr>
          <p:xfrm>
            <a:off x="3016" y="963"/>
            <a:ext cx="1361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4" name="公式" r:id="rId5" imgW="1028065" imgH="393700" progId="Equation.3">
                    <p:embed/>
                  </p:oleObj>
                </mc:Choice>
                <mc:Fallback>
                  <p:oleObj name="公式" r:id="rId5" imgW="1028065" imgH="3937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963"/>
                          <a:ext cx="1361" cy="5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0188" name="Object 12"/>
            <p:cNvGraphicFramePr>
              <a:graphicFrameLocks noChangeAspect="1"/>
            </p:cNvGraphicFramePr>
            <p:nvPr/>
          </p:nvGraphicFramePr>
          <p:xfrm>
            <a:off x="2494" y="1502"/>
            <a:ext cx="1316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5" name="公式" r:id="rId7" imgW="989965" imgH="393700" progId="Equation.3">
                    <p:embed/>
                  </p:oleObj>
                </mc:Choice>
                <mc:Fallback>
                  <p:oleObj name="公式" r:id="rId7" imgW="989965" imgH="3937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4" y="1502"/>
                          <a:ext cx="1316" cy="5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0196" name="Group 20"/>
          <p:cNvGrpSpPr/>
          <p:nvPr/>
        </p:nvGrpSpPr>
        <p:grpSpPr bwMode="auto">
          <a:xfrm>
            <a:off x="3455988" y="4184650"/>
            <a:ext cx="5688012" cy="3260725"/>
            <a:chOff x="2177" y="2636"/>
            <a:chExt cx="3583" cy="2054"/>
          </a:xfrm>
        </p:grpSpPr>
        <p:sp>
          <p:nvSpPr>
            <p:cNvPr id="690192" name="Rectangle 16"/>
            <p:cNvSpPr>
              <a:spLocks noChangeArrowheads="1"/>
            </p:cNvSpPr>
            <p:nvPr/>
          </p:nvSpPr>
          <p:spPr bwMode="auto">
            <a:xfrm>
              <a:off x="2177" y="2636"/>
              <a:ext cx="3583" cy="20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zh-CN">
                  <a:solidFill>
                    <a:schemeClr val="tx1"/>
                  </a:solidFill>
                </a:rPr>
                <a:t>       </a:t>
              </a:r>
              <a:r>
                <a:rPr kumimoji="0" lang="zh-CN" altLang="en-US">
                  <a:solidFill>
                    <a:srgbClr val="FE0202"/>
                  </a:solidFill>
                </a:rPr>
                <a:t>三角形三条边上的中线交于一点，这个点就是三角形的重心，重心与一边中点的连线</a:t>
              </a:r>
              <a:endParaRPr kumimoji="0" lang="zh-CN" altLang="en-US">
                <a:solidFill>
                  <a:srgbClr val="FE0202"/>
                </a:solidFill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endParaRPr kumimoji="0" lang="zh-CN" altLang="en-US">
                <a:solidFill>
                  <a:srgbClr val="FE0202"/>
                </a:solidFill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0" lang="zh-CN" altLang="en-US">
                  <a:solidFill>
                    <a:srgbClr val="FE0202"/>
                  </a:solidFill>
                </a:rPr>
                <a:t>的长是对应中线长的</a:t>
              </a:r>
              <a:endParaRPr kumimoji="0" lang="zh-CN" altLang="en-US">
                <a:solidFill>
                  <a:srgbClr val="FE0202"/>
                </a:solidFill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endParaRPr kumimoji="0" lang="en-US" altLang="zh-CN" sz="4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690191" name="Object 15"/>
            <p:cNvGraphicFramePr>
              <a:graphicFrameLocks noChangeAspect="1"/>
            </p:cNvGraphicFramePr>
            <p:nvPr/>
          </p:nvGraphicFramePr>
          <p:xfrm>
            <a:off x="4604" y="3666"/>
            <a:ext cx="385" cy="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0226" name="公式" r:id="rId9" imgW="139700" imgH="393700" progId="Equation.3">
                    <p:embed/>
                  </p:oleObj>
                </mc:Choice>
                <mc:Fallback>
                  <p:oleObj name="公式" r:id="rId9" imgW="139700" imgH="3937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3666"/>
                          <a:ext cx="385" cy="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0193" name="Rectangle 17"/>
          <p:cNvSpPr>
            <a:spLocks noChangeArrowheads="1"/>
          </p:cNvSpPr>
          <p:nvPr/>
        </p:nvSpPr>
        <p:spPr bwMode="auto">
          <a:xfrm>
            <a:off x="1558925" y="3624263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1000">
                <a:solidFill>
                  <a:schemeClr val="tx1"/>
                </a:solidFill>
              </a:rPr>
              <a:t>．</a:t>
            </a:r>
            <a:endParaRPr kumimoji="0" lang="zh-CN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019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68300"/>
            <a:ext cx="8229600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buFontTx/>
              <a:buNone/>
            </a:pPr>
            <a:r>
              <a:rPr lang="en-US" altLang="zh-CN"/>
              <a:t>1</a:t>
            </a:r>
            <a:r>
              <a:rPr lang="zh-CN" altLang="en-US"/>
              <a:t>．已知三角形三条中位线的比为</a:t>
            </a:r>
            <a:r>
              <a:rPr lang="en-US" altLang="zh-CN"/>
              <a:t>3</a:t>
            </a:r>
            <a:r>
              <a:rPr lang="zh-CN" altLang="en-US"/>
              <a:t>：</a:t>
            </a:r>
            <a:r>
              <a:rPr lang="en-US" altLang="zh-CN"/>
              <a:t>5</a:t>
            </a:r>
            <a:r>
              <a:rPr lang="zh-CN" altLang="en-US"/>
              <a:t>：</a:t>
            </a:r>
            <a:r>
              <a:rPr lang="en-US" altLang="zh-CN"/>
              <a:t>6</a:t>
            </a:r>
            <a:r>
              <a:rPr lang="zh-CN" altLang="en-US"/>
              <a:t>，三角形的周长是</a:t>
            </a:r>
            <a:r>
              <a:rPr lang="en-US" altLang="zh-CN"/>
              <a:t>112cm</a:t>
            </a:r>
            <a:r>
              <a:rPr lang="zh-CN" altLang="en-US"/>
              <a:t>，求三条中位线长。</a:t>
            </a:r>
            <a:endParaRPr lang="zh-CN" altLang="en-US"/>
          </a:p>
          <a:p>
            <a:pPr>
              <a:buFontTx/>
              <a:buNone/>
            </a:pPr>
            <a:r>
              <a:rPr lang="en-US" altLang="zh-CN"/>
              <a:t>2</a:t>
            </a:r>
            <a:r>
              <a:rPr lang="zh-CN" altLang="en-US"/>
              <a:t>．如图所示，中，中线</a:t>
            </a:r>
            <a:r>
              <a:rPr lang="en-US" altLang="zh-CN" i="1"/>
              <a:t>BD</a:t>
            </a:r>
            <a:r>
              <a:rPr lang="zh-CN" altLang="en-US" i="1"/>
              <a:t>、</a:t>
            </a:r>
            <a:r>
              <a:rPr lang="en-US" altLang="zh-CN" i="1"/>
              <a:t>CE</a:t>
            </a:r>
            <a:r>
              <a:rPr lang="zh-CN" altLang="en-US"/>
              <a:t>相交于</a:t>
            </a:r>
            <a:r>
              <a:rPr lang="en-US" altLang="zh-CN" i="1"/>
              <a:t>O</a:t>
            </a:r>
            <a:r>
              <a:rPr lang="zh-CN" altLang="en-US"/>
              <a:t>，</a:t>
            </a:r>
            <a:r>
              <a:rPr lang="en-US" altLang="zh-CN" i="1"/>
              <a:t>F</a:t>
            </a:r>
            <a:r>
              <a:rPr lang="zh-CN" altLang="en-US" i="1"/>
              <a:t>、</a:t>
            </a:r>
            <a:r>
              <a:rPr lang="en-US" altLang="zh-CN" i="1"/>
              <a:t>G</a:t>
            </a:r>
            <a:r>
              <a:rPr lang="zh-CN" altLang="en-US"/>
              <a:t>分别为</a:t>
            </a:r>
            <a:r>
              <a:rPr lang="en-US" altLang="zh-CN" i="1"/>
              <a:t>OB</a:t>
            </a:r>
            <a:r>
              <a:rPr lang="zh-CN" altLang="en-US" i="1"/>
              <a:t>、</a:t>
            </a:r>
            <a:r>
              <a:rPr lang="en-US" altLang="zh-CN" i="1"/>
              <a:t>OC</a:t>
            </a:r>
            <a:r>
              <a:rPr lang="zh-CN" altLang="en-US"/>
              <a:t>的中点。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  </a:t>
            </a:r>
            <a:r>
              <a:rPr lang="en-US" altLang="zh-CN"/>
              <a:t>(1) </a:t>
            </a:r>
            <a:r>
              <a:rPr lang="zh-CN" altLang="en-US"/>
              <a:t>求证：四边形</a:t>
            </a:r>
            <a:r>
              <a:rPr lang="en-US" altLang="zh-CN" i="1"/>
              <a:t>DEFG</a:t>
            </a:r>
            <a:r>
              <a:rPr lang="zh-CN" altLang="en-US"/>
              <a:t>为平行四边形。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  </a:t>
            </a:r>
            <a:r>
              <a:rPr lang="en-US" altLang="zh-CN"/>
              <a:t>(2)</a:t>
            </a:r>
            <a:r>
              <a:rPr lang="zh-CN" altLang="en-US"/>
              <a:t>若</a:t>
            </a:r>
            <a:r>
              <a:rPr lang="en-US" altLang="zh-CN"/>
              <a:t>OD=3,CG=2,</a:t>
            </a:r>
            <a:r>
              <a:rPr lang="zh-CN" altLang="en-US"/>
              <a:t>求</a:t>
            </a:r>
            <a:r>
              <a:rPr lang="en-US" altLang="zh-CN"/>
              <a:t>BF</a:t>
            </a:r>
            <a:r>
              <a:rPr lang="zh-CN" altLang="en-US"/>
              <a:t>及</a:t>
            </a:r>
            <a:r>
              <a:rPr lang="en-US" altLang="zh-CN"/>
              <a:t>EG</a:t>
            </a:r>
            <a:r>
              <a:rPr lang="zh-CN" altLang="en-US"/>
              <a:t>的长度。</a:t>
            </a:r>
            <a:endParaRPr lang="zh-CN" altLang="en-US"/>
          </a:p>
        </p:txBody>
      </p:sp>
      <p:pic>
        <p:nvPicPr>
          <p:cNvPr id="6973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644900"/>
            <a:ext cx="2736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323850" y="476250"/>
            <a:ext cx="2519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3600">
                <a:solidFill>
                  <a:schemeClr val="accent2"/>
                </a:solidFill>
              </a:rPr>
              <a:t>中点三角形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250825" y="1042988"/>
            <a:ext cx="8459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>
                <a:solidFill>
                  <a:schemeClr val="tx1"/>
                </a:solidFill>
              </a:rPr>
              <a:t>概念：顺次连结三角形的各边中点所组成的三角形叫做中点三角形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9837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2514600"/>
            <a:ext cx="40925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8374" name="Group 6"/>
          <p:cNvGrpSpPr/>
          <p:nvPr/>
        </p:nvGrpSpPr>
        <p:grpSpPr bwMode="auto">
          <a:xfrm>
            <a:off x="71438" y="1844675"/>
            <a:ext cx="7237412" cy="1368425"/>
            <a:chOff x="45" y="1162"/>
            <a:chExt cx="4559" cy="862"/>
          </a:xfrm>
        </p:grpSpPr>
        <p:sp>
          <p:nvSpPr>
            <p:cNvPr id="698375" name="Text Box 7"/>
            <p:cNvSpPr txBox="1">
              <a:spLocks noChangeArrowheads="1"/>
            </p:cNvSpPr>
            <p:nvPr/>
          </p:nvSpPr>
          <p:spPr bwMode="auto">
            <a:xfrm>
              <a:off x="45" y="1379"/>
              <a:ext cx="10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</a:rPr>
                <a:t>结论</a:t>
              </a:r>
              <a:r>
                <a:rPr lang="en-US" altLang="zh-CN" sz="2800">
                  <a:solidFill>
                    <a:schemeClr val="tx1"/>
                  </a:solidFill>
                </a:rPr>
                <a:t>1</a:t>
              </a:r>
              <a:r>
                <a:rPr lang="zh-CN" altLang="en-US" sz="2800">
                  <a:solidFill>
                    <a:schemeClr val="tx1"/>
                  </a:solidFill>
                </a:rPr>
                <a:t>： 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69837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162"/>
              <a:ext cx="3765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8377" name="Group 9"/>
          <p:cNvGrpSpPr/>
          <p:nvPr/>
        </p:nvGrpSpPr>
        <p:grpSpPr bwMode="auto">
          <a:xfrm>
            <a:off x="0" y="2890838"/>
            <a:ext cx="5076825" cy="1146175"/>
            <a:chOff x="0" y="1821"/>
            <a:chExt cx="3198" cy="722"/>
          </a:xfrm>
        </p:grpSpPr>
        <p:sp>
          <p:nvSpPr>
            <p:cNvPr id="698378" name="Text Box 10"/>
            <p:cNvSpPr txBox="1">
              <a:spLocks noChangeArrowheads="1"/>
            </p:cNvSpPr>
            <p:nvPr/>
          </p:nvSpPr>
          <p:spPr bwMode="auto">
            <a:xfrm>
              <a:off x="0" y="2060"/>
              <a:ext cx="10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</a:rPr>
                <a:t>结论</a:t>
              </a:r>
              <a:r>
                <a:rPr lang="en-US" altLang="zh-CN" sz="2800">
                  <a:solidFill>
                    <a:schemeClr val="tx1"/>
                  </a:solidFill>
                </a:rPr>
                <a:t>2</a:t>
              </a:r>
              <a:r>
                <a:rPr lang="zh-CN" altLang="en-US" sz="2800">
                  <a:solidFill>
                    <a:schemeClr val="tx1"/>
                  </a:solidFill>
                </a:rPr>
                <a:t>：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69837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821"/>
              <a:ext cx="2359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983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3671887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83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80025"/>
            <a:ext cx="309562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8382" name="Text Box 14"/>
          <p:cNvSpPr txBox="1">
            <a:spLocks noChangeArrowheads="1"/>
          </p:cNvSpPr>
          <p:nvPr/>
        </p:nvSpPr>
        <p:spPr bwMode="auto">
          <a:xfrm>
            <a:off x="-34925" y="4422775"/>
            <a:ext cx="151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</a:rPr>
              <a:t>结论</a:t>
            </a:r>
            <a:r>
              <a:rPr lang="en-US" altLang="zh-CN" sz="2800">
                <a:solidFill>
                  <a:schemeClr val="tx1"/>
                </a:solidFill>
              </a:rPr>
              <a:t>3</a:t>
            </a:r>
            <a:r>
              <a:rPr lang="zh-CN" altLang="en-US" sz="2800">
                <a:solidFill>
                  <a:schemeClr val="tx1"/>
                </a:solidFill>
              </a:rPr>
              <a:t>：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698383" name="Text Box 15"/>
          <p:cNvSpPr txBox="1">
            <a:spLocks noChangeArrowheads="1"/>
          </p:cNvSpPr>
          <p:nvPr/>
        </p:nvSpPr>
        <p:spPr bwMode="auto">
          <a:xfrm>
            <a:off x="0" y="5589588"/>
            <a:ext cx="1692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</a:rPr>
              <a:t>结论</a:t>
            </a:r>
            <a:r>
              <a:rPr lang="en-US" altLang="zh-CN" sz="2800">
                <a:solidFill>
                  <a:schemeClr val="tx1"/>
                </a:solidFill>
              </a:rPr>
              <a:t>4</a:t>
            </a:r>
            <a:r>
              <a:rPr lang="zh-CN" altLang="en-US" sz="2800">
                <a:solidFill>
                  <a:schemeClr val="tx1"/>
                </a:solidFill>
              </a:rPr>
              <a:t>：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9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9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9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/>
      <p:bldP spid="698372" grpId="0"/>
      <p:bldP spid="698382" grpId="0"/>
      <p:bldP spid="6983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620713"/>
            <a:ext cx="8540750" cy="59039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3600" b="1"/>
              <a:t>如图</a:t>
            </a:r>
            <a:r>
              <a:rPr lang="en-US" altLang="zh-CN" sz="3600" b="1"/>
              <a:t>,</a:t>
            </a:r>
            <a:r>
              <a:rPr lang="zh-CN" altLang="en-US" sz="3600" b="1"/>
              <a:t>任意作一个四边形</a:t>
            </a:r>
            <a:r>
              <a:rPr lang="en-US" altLang="zh-CN" sz="3600" b="1"/>
              <a:t>,</a:t>
            </a:r>
            <a:r>
              <a:rPr lang="zh-CN" altLang="en-US" sz="3600" b="1"/>
              <a:t>并将其四边的中点依次连接起来</a:t>
            </a:r>
            <a:r>
              <a:rPr lang="en-US" altLang="zh-CN" sz="3600" b="1"/>
              <a:t>,</a:t>
            </a:r>
            <a:r>
              <a:rPr lang="zh-CN" altLang="en-US" sz="3600" b="1"/>
              <a:t>得到一个新的四边形</a:t>
            </a:r>
            <a:r>
              <a:rPr lang="en-US" altLang="zh-CN" sz="3600" b="1"/>
              <a:t>,</a:t>
            </a:r>
            <a:r>
              <a:rPr lang="zh-CN" altLang="en-US" sz="3600" b="1"/>
              <a:t>这个新四边形会是什么四边形</a:t>
            </a:r>
            <a:r>
              <a:rPr lang="en-US" altLang="zh-CN" sz="3600" b="1"/>
              <a:t>?</a:t>
            </a:r>
            <a:r>
              <a:rPr lang="zh-CN" altLang="en-US" sz="3600" b="1"/>
              <a:t>你能证明它吗？</a:t>
            </a:r>
            <a:endParaRPr lang="zh-CN" altLang="en-US"/>
          </a:p>
        </p:txBody>
      </p:sp>
      <p:grpSp>
        <p:nvGrpSpPr>
          <p:cNvPr id="699395" name="Group 3"/>
          <p:cNvGrpSpPr/>
          <p:nvPr/>
        </p:nvGrpSpPr>
        <p:grpSpPr bwMode="auto">
          <a:xfrm>
            <a:off x="2971800" y="3429000"/>
            <a:ext cx="3505200" cy="2590800"/>
            <a:chOff x="0" y="0"/>
            <a:chExt cx="2208" cy="1632"/>
          </a:xfrm>
        </p:grpSpPr>
        <p:sp>
          <p:nvSpPr>
            <p:cNvPr id="699396" name="Text Box 4"/>
            <p:cNvSpPr txBox="1">
              <a:spLocks noChangeArrowheads="1"/>
            </p:cNvSpPr>
            <p:nvPr/>
          </p:nvSpPr>
          <p:spPr bwMode="auto">
            <a:xfrm>
              <a:off x="1008" y="1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hlink"/>
                  </a:solidFill>
                  <a:latin typeface="Arial" panose="020B0604020202020204" pitchFamily="34" charset="0"/>
                </a:rPr>
                <a:t>H</a:t>
              </a:r>
              <a:endParaRPr kumimoji="0" lang="en-US" altLang="zh-CN" sz="24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397" name="Text Box 5"/>
            <p:cNvSpPr txBox="1">
              <a:spLocks noChangeArrowheads="1"/>
            </p:cNvSpPr>
            <p:nvPr/>
          </p:nvSpPr>
          <p:spPr bwMode="auto">
            <a:xfrm>
              <a:off x="1536" y="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398" name="Text Box 6"/>
            <p:cNvSpPr txBox="1">
              <a:spLocks noChangeArrowheads="1"/>
            </p:cNvSpPr>
            <p:nvPr/>
          </p:nvSpPr>
          <p:spPr bwMode="auto">
            <a:xfrm>
              <a:off x="1920" y="12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399" name="Text Box 7"/>
            <p:cNvSpPr txBox="1">
              <a:spLocks noChangeArrowheads="1"/>
            </p:cNvSpPr>
            <p:nvPr/>
          </p:nvSpPr>
          <p:spPr bwMode="auto">
            <a:xfrm>
              <a:off x="0" y="12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400" name="Text Box 8"/>
            <p:cNvSpPr txBox="1">
              <a:spLocks noChangeArrowheads="1"/>
            </p:cNvSpPr>
            <p:nvPr/>
          </p:nvSpPr>
          <p:spPr bwMode="auto">
            <a:xfrm>
              <a:off x="432" y="3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401" name="未知"/>
            <p:cNvSpPr/>
            <p:nvPr/>
          </p:nvSpPr>
          <p:spPr bwMode="auto">
            <a:xfrm>
              <a:off x="279" y="231"/>
              <a:ext cx="1632" cy="1104"/>
            </a:xfrm>
            <a:custGeom>
              <a:avLst/>
              <a:gdLst>
                <a:gd name="T0" fmla="*/ 0 w 1680"/>
                <a:gd name="T1" fmla="*/ 1104 h 1104"/>
                <a:gd name="T2" fmla="*/ 1680 w 1680"/>
                <a:gd name="T3" fmla="*/ 1104 h 1104"/>
                <a:gd name="T4" fmla="*/ 1392 w 1680"/>
                <a:gd name="T5" fmla="*/ 0 h 1104"/>
                <a:gd name="T6" fmla="*/ 384 w 1680"/>
                <a:gd name="T7" fmla="*/ 384 h 1104"/>
                <a:gd name="T8" fmla="*/ 0 w 1680"/>
                <a:gd name="T9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1104">
                  <a:moveTo>
                    <a:pt x="0" y="1104"/>
                  </a:moveTo>
                  <a:lnTo>
                    <a:pt x="1680" y="1104"/>
                  </a:lnTo>
                  <a:lnTo>
                    <a:pt x="1392" y="0"/>
                  </a:lnTo>
                  <a:lnTo>
                    <a:pt x="384" y="384"/>
                  </a:lnTo>
                  <a:lnTo>
                    <a:pt x="0" y="1104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02" name="Line 10"/>
            <p:cNvSpPr>
              <a:spLocks noChangeShapeType="1"/>
            </p:cNvSpPr>
            <p:nvPr/>
          </p:nvSpPr>
          <p:spPr bwMode="auto">
            <a:xfrm>
              <a:off x="1134" y="423"/>
              <a:ext cx="624" cy="3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03" name="Line 11"/>
            <p:cNvSpPr>
              <a:spLocks noChangeShapeType="1"/>
            </p:cNvSpPr>
            <p:nvPr/>
          </p:nvSpPr>
          <p:spPr bwMode="auto">
            <a:xfrm flipV="1">
              <a:off x="468" y="420"/>
              <a:ext cx="67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04" name="Line 12"/>
            <p:cNvSpPr>
              <a:spLocks noChangeShapeType="1"/>
            </p:cNvSpPr>
            <p:nvPr/>
          </p:nvSpPr>
          <p:spPr bwMode="auto">
            <a:xfrm flipV="1">
              <a:off x="1086" y="750"/>
              <a:ext cx="67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05" name="Line 13"/>
            <p:cNvSpPr>
              <a:spLocks noChangeShapeType="1"/>
            </p:cNvSpPr>
            <p:nvPr/>
          </p:nvSpPr>
          <p:spPr bwMode="auto">
            <a:xfrm>
              <a:off x="459" y="996"/>
              <a:ext cx="624" cy="3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06" name="Text Box 14"/>
            <p:cNvSpPr txBox="1">
              <a:spLocks noChangeArrowheads="1"/>
            </p:cNvSpPr>
            <p:nvPr/>
          </p:nvSpPr>
          <p:spPr bwMode="auto">
            <a:xfrm>
              <a:off x="240" y="8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hlink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zh-CN" sz="24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407" name="Text Box 15"/>
            <p:cNvSpPr txBox="1">
              <a:spLocks noChangeArrowheads="1"/>
            </p:cNvSpPr>
            <p:nvPr/>
          </p:nvSpPr>
          <p:spPr bwMode="auto">
            <a:xfrm>
              <a:off x="960" y="13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hlink"/>
                  </a:solidFill>
                  <a:latin typeface="Arial" panose="020B0604020202020204" pitchFamily="34" charset="0"/>
                </a:rPr>
                <a:t>F</a:t>
              </a:r>
              <a:endParaRPr kumimoji="0" lang="en-US" altLang="zh-CN" sz="24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408" name="Text Box 16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kumimoji="0" lang="en-US" altLang="zh-CN" sz="2400">
                  <a:solidFill>
                    <a:schemeClr val="hlink"/>
                  </a:solidFill>
                  <a:latin typeface="Arial" panose="020B0604020202020204" pitchFamily="34" charset="0"/>
                </a:rPr>
                <a:t>G</a:t>
              </a:r>
              <a:endParaRPr kumimoji="0" lang="en-US" altLang="zh-CN" sz="24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2"/>
          <p:cNvSpPr txBox="1">
            <a:spLocks noChangeArrowheads="1"/>
          </p:cNvSpPr>
          <p:nvPr/>
        </p:nvSpPr>
        <p:spPr bwMode="auto">
          <a:xfrm>
            <a:off x="0" y="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0" y="0"/>
            <a:ext cx="226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>
                <a:solidFill>
                  <a:schemeClr val="accent2"/>
                </a:solidFill>
              </a:rPr>
              <a:t>中点四边形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700420" name="Text Box 4"/>
          <p:cNvSpPr txBox="1">
            <a:spLocks noChangeArrowheads="1"/>
          </p:cNvSpPr>
          <p:nvPr/>
        </p:nvSpPr>
        <p:spPr bwMode="auto">
          <a:xfrm>
            <a:off x="395288" y="490538"/>
            <a:ext cx="7921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>
                <a:solidFill>
                  <a:srgbClr val="FE0202"/>
                </a:solidFill>
              </a:rPr>
              <a:t>概念</a:t>
            </a:r>
            <a:r>
              <a:rPr lang="zh-CN" altLang="en-US">
                <a:solidFill>
                  <a:schemeClr val="tx1"/>
                </a:solidFill>
              </a:rPr>
              <a:t>：顺次连结四边形的各边中点所组成的四边形叫做</a:t>
            </a:r>
            <a:r>
              <a:rPr lang="zh-CN" altLang="en-US">
                <a:solidFill>
                  <a:srgbClr val="FE0202"/>
                </a:solidFill>
              </a:rPr>
              <a:t>中点四边形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00421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131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04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306763"/>
            <a:ext cx="3635375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0423" name="Group 7"/>
          <p:cNvGrpSpPr/>
          <p:nvPr/>
        </p:nvGrpSpPr>
        <p:grpSpPr bwMode="auto">
          <a:xfrm>
            <a:off x="0" y="1341438"/>
            <a:ext cx="7019925" cy="1439862"/>
            <a:chOff x="0" y="845"/>
            <a:chExt cx="4422" cy="907"/>
          </a:xfrm>
        </p:grpSpPr>
        <p:sp>
          <p:nvSpPr>
            <p:cNvPr id="700424" name="Text Box 8"/>
            <p:cNvSpPr txBox="1">
              <a:spLocks noChangeArrowheads="1"/>
            </p:cNvSpPr>
            <p:nvPr/>
          </p:nvSpPr>
          <p:spPr bwMode="auto">
            <a:xfrm>
              <a:off x="0" y="1117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</a:rPr>
                <a:t>结论</a:t>
              </a:r>
              <a:r>
                <a:rPr lang="en-US" altLang="zh-CN" sz="2800">
                  <a:solidFill>
                    <a:schemeClr val="tx1"/>
                  </a:solidFill>
                </a:rPr>
                <a:t>1</a:t>
              </a:r>
              <a:r>
                <a:rPr lang="zh-CN" altLang="en-US" sz="2800">
                  <a:solidFill>
                    <a:schemeClr val="tx1"/>
                  </a:solidFill>
                </a:rPr>
                <a:t>：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70042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845"/>
              <a:ext cx="3583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0426" name="Group 10"/>
          <p:cNvGrpSpPr/>
          <p:nvPr/>
        </p:nvGrpSpPr>
        <p:grpSpPr bwMode="auto">
          <a:xfrm>
            <a:off x="34925" y="3579813"/>
            <a:ext cx="5400675" cy="1001712"/>
            <a:chOff x="22" y="2255"/>
            <a:chExt cx="3402" cy="631"/>
          </a:xfrm>
        </p:grpSpPr>
        <p:sp>
          <p:nvSpPr>
            <p:cNvPr id="700427" name="Text Box 11"/>
            <p:cNvSpPr txBox="1">
              <a:spLocks noChangeArrowheads="1"/>
            </p:cNvSpPr>
            <p:nvPr/>
          </p:nvSpPr>
          <p:spPr bwMode="auto">
            <a:xfrm>
              <a:off x="22" y="2423"/>
              <a:ext cx="11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</a:rPr>
                <a:t>结论</a:t>
              </a:r>
              <a:r>
                <a:rPr lang="en-US" altLang="zh-CN" sz="2800">
                  <a:solidFill>
                    <a:schemeClr val="tx1"/>
                  </a:solidFill>
                </a:rPr>
                <a:t>3</a:t>
              </a:r>
              <a:r>
                <a:rPr lang="zh-CN" altLang="en-US" sz="2800">
                  <a:solidFill>
                    <a:schemeClr val="tx1"/>
                  </a:solidFill>
                </a:rPr>
                <a:t>：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70042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255"/>
              <a:ext cx="2631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042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506"/>
              <a:ext cx="31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0430" name="Group 14"/>
          <p:cNvGrpSpPr/>
          <p:nvPr/>
        </p:nvGrpSpPr>
        <p:grpSpPr bwMode="auto">
          <a:xfrm>
            <a:off x="34925" y="2636838"/>
            <a:ext cx="5113338" cy="765175"/>
            <a:chOff x="22" y="1661"/>
            <a:chExt cx="3221" cy="482"/>
          </a:xfrm>
        </p:grpSpPr>
        <p:sp>
          <p:nvSpPr>
            <p:cNvPr id="700431" name="Text Box 15"/>
            <p:cNvSpPr txBox="1">
              <a:spLocks noChangeArrowheads="1"/>
            </p:cNvSpPr>
            <p:nvPr/>
          </p:nvSpPr>
          <p:spPr bwMode="auto">
            <a:xfrm>
              <a:off x="22" y="1752"/>
              <a:ext cx="9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</a:rPr>
                <a:t>结论</a:t>
              </a:r>
              <a:r>
                <a:rPr lang="en-US" altLang="zh-CN" sz="2800">
                  <a:solidFill>
                    <a:schemeClr val="tx1"/>
                  </a:solidFill>
                </a:rPr>
                <a:t>2</a:t>
              </a:r>
              <a:r>
                <a:rPr lang="zh-CN" altLang="en-US" sz="2800">
                  <a:solidFill>
                    <a:schemeClr val="tx1"/>
                  </a:solidFill>
                </a:rPr>
                <a:t>：</a:t>
              </a:r>
              <a:endParaRPr lang="zh-CN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700432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61"/>
              <a:ext cx="190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0433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797"/>
              <a:ext cx="45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00434" name="Text Box 18">
            <a:hlinkClick r:id="rId7"/>
          </p:cNvPr>
          <p:cNvSpPr txBox="1">
            <a:spLocks noChangeArrowheads="1"/>
          </p:cNvSpPr>
          <p:nvPr/>
        </p:nvSpPr>
        <p:spPr bwMode="auto">
          <a:xfrm>
            <a:off x="0" y="51816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</a:rPr>
              <a:t>结论</a:t>
            </a:r>
            <a:r>
              <a:rPr lang="en-US" altLang="zh-CN" sz="2800">
                <a:solidFill>
                  <a:schemeClr val="tx1"/>
                </a:solidFill>
              </a:rPr>
              <a:t>4</a:t>
            </a:r>
            <a:r>
              <a:rPr lang="zh-CN" altLang="en-US" sz="2800">
                <a:solidFill>
                  <a:schemeClr val="tx1"/>
                </a:solidFill>
              </a:rPr>
              <a:t>：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pSp>
        <p:nvGrpSpPr>
          <p:cNvPr id="700435" name="Group 19"/>
          <p:cNvGrpSpPr/>
          <p:nvPr/>
        </p:nvGrpSpPr>
        <p:grpSpPr bwMode="auto">
          <a:xfrm>
            <a:off x="1066800" y="4876800"/>
            <a:ext cx="4608513" cy="1225550"/>
            <a:chOff x="672" y="3072"/>
            <a:chExt cx="2903" cy="772"/>
          </a:xfrm>
        </p:grpSpPr>
        <p:pic>
          <p:nvPicPr>
            <p:cNvPr id="700436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72"/>
              <a:ext cx="2903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0437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408"/>
              <a:ext cx="28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0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autoUpdateAnimBg="0"/>
      <p:bldP spid="700420" grpId="0" autoUpdateAnimBg="0"/>
      <p:bldP spid="70043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altLang="zh-CN">
                <a:ea typeface="黑体" panose="02010600030101010101" pitchFamily="49" charset="-122"/>
              </a:rPr>
              <a:t>【</a:t>
            </a:r>
            <a:r>
              <a:rPr lang="zh-CN" altLang="en-US">
                <a:ea typeface="黑体" panose="02010600030101010101" pitchFamily="49" charset="-122"/>
              </a:rPr>
              <a:t>例题</a:t>
            </a:r>
            <a:r>
              <a:rPr lang="en-US" altLang="zh-CN">
                <a:ea typeface="黑体" panose="02010600030101010101" pitchFamily="49" charset="-122"/>
              </a:rPr>
              <a:t>】</a:t>
            </a:r>
            <a:r>
              <a:rPr lang="zh-CN" altLang="en-US">
                <a:solidFill>
                  <a:srgbClr val="003366"/>
                </a:solidFill>
                <a:ea typeface="黑体" panose="02010600030101010101" pitchFamily="49" charset="-122"/>
              </a:rPr>
              <a:t>求证：顺次连结四边形四条边的中点，所得的四边形是平行四边形。</a:t>
            </a:r>
            <a:endParaRPr lang="zh-CN" altLang="en-US">
              <a:solidFill>
                <a:srgbClr val="003366"/>
              </a:solidFill>
              <a:ea typeface="黑体" panose="02010600030101010101" pitchFamily="49" charset="-122"/>
            </a:endParaRPr>
          </a:p>
        </p:txBody>
      </p:sp>
      <p:grpSp>
        <p:nvGrpSpPr>
          <p:cNvPr id="691203" name="Group 3"/>
          <p:cNvGrpSpPr/>
          <p:nvPr/>
        </p:nvGrpSpPr>
        <p:grpSpPr bwMode="auto">
          <a:xfrm>
            <a:off x="76200" y="990600"/>
            <a:ext cx="4206875" cy="3094038"/>
            <a:chOff x="48" y="643"/>
            <a:chExt cx="2650" cy="1949"/>
          </a:xfrm>
        </p:grpSpPr>
        <p:sp>
          <p:nvSpPr>
            <p:cNvPr id="691204" name="AutoShape 4"/>
            <p:cNvSpPr>
              <a:spLocks noChangeArrowheads="1"/>
            </p:cNvSpPr>
            <p:nvPr/>
          </p:nvSpPr>
          <p:spPr bwMode="auto">
            <a:xfrm rot="2100000">
              <a:off x="787" y="1065"/>
              <a:ext cx="1230" cy="1083"/>
            </a:xfrm>
            <a:prstGeom prst="parallelogram">
              <a:avLst>
                <a:gd name="adj" fmla="val 28393"/>
              </a:avLst>
            </a:prstGeom>
            <a:solidFill>
              <a:schemeClr val="bg1"/>
            </a:solidFill>
            <a:ln w="38100">
              <a:solidFill>
                <a:srgbClr val="0000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1205" name="Line 5"/>
            <p:cNvSpPr>
              <a:spLocks noChangeShapeType="1"/>
            </p:cNvSpPr>
            <p:nvPr/>
          </p:nvSpPr>
          <p:spPr bwMode="auto">
            <a:xfrm>
              <a:off x="144" y="2227"/>
              <a:ext cx="235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1206" name="Line 6"/>
            <p:cNvSpPr>
              <a:spLocks noChangeShapeType="1"/>
            </p:cNvSpPr>
            <p:nvPr/>
          </p:nvSpPr>
          <p:spPr bwMode="auto">
            <a:xfrm flipH="1" flipV="1">
              <a:off x="1968" y="835"/>
              <a:ext cx="528" cy="13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1207" name="Line 7"/>
            <p:cNvSpPr>
              <a:spLocks noChangeShapeType="1"/>
            </p:cNvSpPr>
            <p:nvPr/>
          </p:nvSpPr>
          <p:spPr bwMode="auto">
            <a:xfrm flipH="1">
              <a:off x="1008" y="835"/>
              <a:ext cx="960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1208" name="Line 8"/>
            <p:cNvSpPr>
              <a:spLocks noChangeShapeType="1"/>
            </p:cNvSpPr>
            <p:nvPr/>
          </p:nvSpPr>
          <p:spPr bwMode="auto">
            <a:xfrm flipH="1">
              <a:off x="144" y="1123"/>
              <a:ext cx="864" cy="110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1209" name="Text Box 9"/>
            <p:cNvSpPr txBox="1">
              <a:spLocks noChangeArrowheads="1"/>
            </p:cNvSpPr>
            <p:nvPr/>
          </p:nvSpPr>
          <p:spPr bwMode="auto">
            <a:xfrm>
              <a:off x="672" y="83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1210" name="Text Box 10"/>
            <p:cNvSpPr txBox="1">
              <a:spLocks noChangeArrowheads="1"/>
            </p:cNvSpPr>
            <p:nvPr/>
          </p:nvSpPr>
          <p:spPr bwMode="auto">
            <a:xfrm>
              <a:off x="48" y="2179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1211" name="Text Box 11"/>
            <p:cNvSpPr txBox="1">
              <a:spLocks noChangeArrowheads="1"/>
            </p:cNvSpPr>
            <p:nvPr/>
          </p:nvSpPr>
          <p:spPr bwMode="auto">
            <a:xfrm>
              <a:off x="2304" y="2179"/>
              <a:ext cx="39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1212" name="Text Box 12"/>
            <p:cNvSpPr txBox="1">
              <a:spLocks noChangeArrowheads="1"/>
            </p:cNvSpPr>
            <p:nvPr/>
          </p:nvSpPr>
          <p:spPr bwMode="auto">
            <a:xfrm>
              <a:off x="1968" y="643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1213" name="Text Box 13"/>
            <p:cNvSpPr txBox="1">
              <a:spLocks noChangeArrowheads="1"/>
            </p:cNvSpPr>
            <p:nvPr/>
          </p:nvSpPr>
          <p:spPr bwMode="auto">
            <a:xfrm>
              <a:off x="288" y="141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1214" name="Text Box 14"/>
            <p:cNvSpPr txBox="1">
              <a:spLocks noChangeArrowheads="1"/>
            </p:cNvSpPr>
            <p:nvPr/>
          </p:nvSpPr>
          <p:spPr bwMode="auto">
            <a:xfrm>
              <a:off x="1152" y="2227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1215" name="Text Box 15"/>
            <p:cNvSpPr txBox="1">
              <a:spLocks noChangeArrowheads="1"/>
            </p:cNvSpPr>
            <p:nvPr/>
          </p:nvSpPr>
          <p:spPr bwMode="auto">
            <a:xfrm>
              <a:off x="2208" y="1286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1216" name="Text Box 16"/>
            <p:cNvSpPr txBox="1">
              <a:spLocks noChangeArrowheads="1"/>
            </p:cNvSpPr>
            <p:nvPr/>
          </p:nvSpPr>
          <p:spPr bwMode="auto">
            <a:xfrm>
              <a:off x="1152" y="662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91217" name="Line 17"/>
          <p:cNvSpPr>
            <a:spLocks noChangeShapeType="1"/>
          </p:cNvSpPr>
          <p:nvPr/>
        </p:nvSpPr>
        <p:spPr bwMode="auto">
          <a:xfrm>
            <a:off x="1600200" y="1782763"/>
            <a:ext cx="2362200" cy="17526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1218" name="Text Box 18"/>
          <p:cNvSpPr txBox="1">
            <a:spLocks noChangeArrowheads="1"/>
          </p:cNvSpPr>
          <p:nvPr/>
        </p:nvSpPr>
        <p:spPr bwMode="auto">
          <a:xfrm>
            <a:off x="76200" y="4024313"/>
            <a:ext cx="46482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CC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已知：在四边形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ABCD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中，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E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F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G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H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分别是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AB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BC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CD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DA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的中点。求证：四边形</a:t>
            </a:r>
            <a:r>
              <a:rPr lang="en-US" altLang="zh-CN">
                <a:solidFill>
                  <a:srgbClr val="000066"/>
                </a:solidFill>
                <a:ea typeface="楷体_GB2312" panose="02010609030101010101" pitchFamily="49" charset="-122"/>
              </a:rPr>
              <a:t>EFGH</a:t>
            </a:r>
            <a:r>
              <a:rPr lang="zh-CN" altLang="en-US">
                <a:solidFill>
                  <a:srgbClr val="000066"/>
                </a:solidFill>
                <a:ea typeface="楷体_GB2312" panose="02010609030101010101" pitchFamily="49" charset="-122"/>
              </a:rPr>
              <a:t>是平行四边形。</a:t>
            </a:r>
            <a:endParaRPr lang="zh-CN" altLang="en-US">
              <a:solidFill>
                <a:srgbClr val="000066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691219" name="Group 19"/>
          <p:cNvGrpSpPr/>
          <p:nvPr/>
        </p:nvGrpSpPr>
        <p:grpSpPr bwMode="auto">
          <a:xfrm>
            <a:off x="4716463" y="1020763"/>
            <a:ext cx="4427537" cy="579437"/>
            <a:chOff x="3149" y="643"/>
            <a:chExt cx="2035" cy="365"/>
          </a:xfrm>
        </p:grpSpPr>
        <p:sp>
          <p:nvSpPr>
            <p:cNvPr id="691220" name="Text Box 20"/>
            <p:cNvSpPr txBox="1">
              <a:spLocks noChangeArrowheads="1"/>
            </p:cNvSpPr>
            <p:nvPr/>
          </p:nvSpPr>
          <p:spPr bwMode="auto">
            <a:xfrm>
              <a:off x="3149" y="643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黑体" panose="02010600030101010101" pitchFamily="49" charset="-122"/>
                </a:rPr>
                <a:t>证明：</a:t>
              </a:r>
              <a:endParaRPr lang="zh-CN" altLang="en-US">
                <a:solidFill>
                  <a:schemeClr val="tx1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691221" name="Text Box 21"/>
            <p:cNvSpPr txBox="1">
              <a:spLocks noChangeArrowheads="1"/>
            </p:cNvSpPr>
            <p:nvPr/>
          </p:nvSpPr>
          <p:spPr bwMode="auto">
            <a:xfrm>
              <a:off x="3696" y="643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连结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AC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91222" name="Text Box 22"/>
          <p:cNvSpPr txBox="1">
            <a:spLocks noChangeArrowheads="1"/>
          </p:cNvSpPr>
          <p:nvPr/>
        </p:nvSpPr>
        <p:spPr bwMode="auto">
          <a:xfrm>
            <a:off x="4922838" y="16002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b="0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4953000" y="1630363"/>
            <a:ext cx="3902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∵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AH=HD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，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CG=GD</a:t>
            </a:r>
            <a:endParaRPr lang="en-US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91224" name="Line 24"/>
          <p:cNvSpPr>
            <a:spLocks noChangeShapeType="1"/>
          </p:cNvSpPr>
          <p:nvPr/>
        </p:nvSpPr>
        <p:spPr bwMode="auto">
          <a:xfrm>
            <a:off x="4800600" y="1066800"/>
            <a:ext cx="0" cy="5791200"/>
          </a:xfrm>
          <a:prstGeom prst="line">
            <a:avLst/>
          </a:prstGeom>
          <a:noFill/>
          <a:ln w="57150">
            <a:solidFill>
              <a:srgbClr val="FF33C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91225" name="Group 25"/>
          <p:cNvGrpSpPr/>
          <p:nvPr/>
        </p:nvGrpSpPr>
        <p:grpSpPr bwMode="auto">
          <a:xfrm>
            <a:off x="4929188" y="2057400"/>
            <a:ext cx="4302125" cy="1111250"/>
            <a:chOff x="3105" y="1268"/>
            <a:chExt cx="2710" cy="700"/>
          </a:xfrm>
        </p:grpSpPr>
        <p:sp>
          <p:nvSpPr>
            <p:cNvPr id="691226" name="Rectangle 26"/>
            <p:cNvSpPr>
              <a:spLocks noChangeArrowheads="1"/>
            </p:cNvSpPr>
            <p:nvPr/>
          </p:nvSpPr>
          <p:spPr bwMode="auto">
            <a:xfrm>
              <a:off x="3105" y="1411"/>
              <a:ext cx="27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∴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HG//AC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，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HG=    AC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aphicFrame>
          <p:nvGraphicFramePr>
            <p:cNvPr id="691227" name="Object 27"/>
            <p:cNvGraphicFramePr>
              <a:graphicFrameLocks noChangeAspect="1"/>
            </p:cNvGraphicFramePr>
            <p:nvPr/>
          </p:nvGraphicFramePr>
          <p:xfrm>
            <a:off x="5153" y="1268"/>
            <a:ext cx="271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247" name="Equation" r:id="rId1" imgW="152400" imgH="393700" progId="Equation.3">
                    <p:embed/>
                  </p:oleObj>
                </mc:Choice>
                <mc:Fallback>
                  <p:oleObj name="Equation" r:id="rId1" imgW="152400" imgH="3937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3" y="1268"/>
                          <a:ext cx="271" cy="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1228" name="Text Box 28"/>
          <p:cNvSpPr txBox="1">
            <a:spLocks noChangeArrowheads="1"/>
          </p:cNvSpPr>
          <p:nvPr/>
        </p:nvSpPr>
        <p:spPr bwMode="auto">
          <a:xfrm>
            <a:off x="4572000" y="2924175"/>
            <a:ext cx="427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（三角形中位线定理）</a:t>
            </a:r>
            <a:endParaRPr lang="zh-CN" altLang="en-US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691229" name="Group 29"/>
          <p:cNvGrpSpPr/>
          <p:nvPr/>
        </p:nvGrpSpPr>
        <p:grpSpPr bwMode="auto">
          <a:xfrm>
            <a:off x="4932363" y="3429000"/>
            <a:ext cx="4211637" cy="1295400"/>
            <a:chOff x="3024" y="2304"/>
            <a:chExt cx="2660" cy="892"/>
          </a:xfrm>
        </p:grpSpPr>
        <p:sp>
          <p:nvSpPr>
            <p:cNvPr id="691230" name="Text Box 30"/>
            <p:cNvSpPr txBox="1">
              <a:spLocks noChangeArrowheads="1"/>
            </p:cNvSpPr>
            <p:nvPr/>
          </p:nvSpPr>
          <p:spPr bwMode="auto">
            <a:xfrm>
              <a:off x="3024" y="2304"/>
              <a:ext cx="816" cy="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同理：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pSp>
          <p:nvGrpSpPr>
            <p:cNvPr id="691231" name="Group 31"/>
            <p:cNvGrpSpPr/>
            <p:nvPr/>
          </p:nvGrpSpPr>
          <p:grpSpPr bwMode="auto">
            <a:xfrm>
              <a:off x="3360" y="2496"/>
              <a:ext cx="2324" cy="700"/>
              <a:chOff x="3050" y="2448"/>
              <a:chExt cx="2324" cy="700"/>
            </a:xfrm>
          </p:grpSpPr>
          <p:sp>
            <p:nvSpPr>
              <p:cNvPr id="691232" name="Rectangle 32"/>
              <p:cNvSpPr>
                <a:spLocks noChangeArrowheads="1"/>
              </p:cNvSpPr>
              <p:nvPr/>
            </p:nvSpPr>
            <p:spPr bwMode="auto">
              <a:xfrm>
                <a:off x="3050" y="2611"/>
                <a:ext cx="2324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zh-CN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EF//AC</a:t>
                </a:r>
                <a:r>
                  <a:rPr lang="zh-CN" altLang="en-US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，</a:t>
                </a:r>
                <a:r>
                  <a:rPr lang="en-US" altLang="zh-CN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EF=    AC</a:t>
                </a:r>
                <a:endParaRPr lang="en-US" altLang="zh-CN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graphicFrame>
            <p:nvGraphicFramePr>
              <p:cNvPr id="691233" name="Object 33"/>
              <p:cNvGraphicFramePr>
                <a:graphicFrameLocks noChangeAspect="1"/>
              </p:cNvGraphicFramePr>
              <p:nvPr/>
            </p:nvGraphicFramePr>
            <p:xfrm>
              <a:off x="4704" y="2448"/>
              <a:ext cx="271" cy="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1248" name="Equation" r:id="rId3" imgW="152400" imgH="393700" progId="Equation.3">
                      <p:embed/>
                    </p:oleObj>
                  </mc:Choice>
                  <mc:Fallback>
                    <p:oleObj name="Equation" r:id="rId3" imgW="152400" imgH="393700" progId="Equation.3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2448"/>
                            <a:ext cx="271" cy="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91234" name="Rectangle 34"/>
          <p:cNvSpPr>
            <a:spLocks noChangeArrowheads="1"/>
          </p:cNvSpPr>
          <p:nvPr/>
        </p:nvSpPr>
        <p:spPr bwMode="auto">
          <a:xfrm>
            <a:off x="7092950" y="4876800"/>
            <a:ext cx="1974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且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EF=HG</a:t>
            </a:r>
            <a:endParaRPr lang="en-US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91235" name="Text Box 35"/>
          <p:cNvSpPr txBox="1">
            <a:spLocks noChangeArrowheads="1"/>
          </p:cNvSpPr>
          <p:nvPr/>
        </p:nvSpPr>
        <p:spPr bwMode="auto">
          <a:xfrm>
            <a:off x="4876800" y="5638800"/>
            <a:ext cx="426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所以四边形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EFGH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是平行四边形</a:t>
            </a:r>
            <a:endParaRPr lang="zh-CN" altLang="en-US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91236" name="Rectangle 36"/>
          <p:cNvSpPr>
            <a:spLocks noChangeArrowheads="1"/>
          </p:cNvSpPr>
          <p:nvPr/>
        </p:nvSpPr>
        <p:spPr bwMode="auto">
          <a:xfrm>
            <a:off x="4810125" y="4876800"/>
            <a:ext cx="258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∴ 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EF//HG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，</a:t>
            </a:r>
            <a:endParaRPr lang="zh-CN" altLang="en-US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wipe/>
    <p:sndAc>
      <p:stSnd>
        <p:snd r:embed="rId4" name="翻书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9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9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9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18" grpId="0" autoUpdateAnimBg="0"/>
      <p:bldP spid="691223" grpId="0" autoUpdateAnimBg="0"/>
      <p:bldP spid="691228" grpId="0" autoUpdateAnimBg="0"/>
      <p:bldP spid="691234" grpId="0" autoUpdateAnimBg="0"/>
      <p:bldP spid="691235" grpId="0" autoUpdateAnimBg="0"/>
      <p:bldP spid="6912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WordArt 2">
            <a:hlinkClick r:id="rId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4114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1875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66FF33"/>
                  </a:solidFill>
                  <a:round/>
                </a:ln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例题的推广</a:t>
            </a:r>
            <a:endParaRPr lang="zh-CN" altLang="en-US" sz="3600" kern="10">
              <a:ln w="9525">
                <a:solidFill>
                  <a:srgbClr val="66FF33"/>
                </a:solidFill>
                <a:round/>
              </a:ln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800">
                <a:solidFill>
                  <a:srgbClr val="000066"/>
                </a:solidFill>
                <a:ea typeface="黑体" panose="02010600030101010101" pitchFamily="49" charset="-122"/>
              </a:rPr>
              <a:t>求证：顺次连结矩形四条边中点，所得的四边形是菱形。</a:t>
            </a:r>
            <a:endParaRPr lang="zh-CN" altLang="en-US" sz="2800">
              <a:solidFill>
                <a:srgbClr val="000066"/>
              </a:solidFill>
              <a:ea typeface="黑体" panose="02010600030101010101" pitchFamily="49" charset="-122"/>
            </a:endParaRPr>
          </a:p>
        </p:txBody>
      </p:sp>
      <p:grpSp>
        <p:nvGrpSpPr>
          <p:cNvPr id="692228" name="Group 4"/>
          <p:cNvGrpSpPr/>
          <p:nvPr/>
        </p:nvGrpSpPr>
        <p:grpSpPr bwMode="auto">
          <a:xfrm>
            <a:off x="4724400" y="990600"/>
            <a:ext cx="4648200" cy="2790825"/>
            <a:chOff x="2976" y="624"/>
            <a:chExt cx="2928" cy="1758"/>
          </a:xfrm>
        </p:grpSpPr>
        <p:sp>
          <p:nvSpPr>
            <p:cNvPr id="692229" name="Rectangle 5"/>
            <p:cNvSpPr>
              <a:spLocks noChangeArrowheads="1"/>
            </p:cNvSpPr>
            <p:nvPr/>
          </p:nvSpPr>
          <p:spPr bwMode="auto">
            <a:xfrm>
              <a:off x="3312" y="951"/>
              <a:ext cx="2064" cy="1152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2230" name="AutoShape 6"/>
            <p:cNvSpPr>
              <a:spLocks noChangeArrowheads="1"/>
            </p:cNvSpPr>
            <p:nvPr/>
          </p:nvSpPr>
          <p:spPr bwMode="auto">
            <a:xfrm>
              <a:off x="3312" y="951"/>
              <a:ext cx="2064" cy="1152"/>
            </a:xfrm>
            <a:prstGeom prst="diamond">
              <a:avLst/>
            </a:prstGeom>
            <a:solidFill>
              <a:srgbClr val="66FF33"/>
            </a:solidFill>
            <a:ln w="38100">
              <a:solidFill>
                <a:schemeClr val="tx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2231" name="Text Box 7"/>
            <p:cNvSpPr txBox="1">
              <a:spLocks noChangeArrowheads="1"/>
            </p:cNvSpPr>
            <p:nvPr/>
          </p:nvSpPr>
          <p:spPr bwMode="auto">
            <a:xfrm>
              <a:off x="2976" y="72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A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32" name="Text Box 8"/>
            <p:cNvSpPr txBox="1">
              <a:spLocks noChangeArrowheads="1"/>
            </p:cNvSpPr>
            <p:nvPr/>
          </p:nvSpPr>
          <p:spPr bwMode="auto">
            <a:xfrm>
              <a:off x="2976" y="2007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B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33" name="Text Box 9"/>
            <p:cNvSpPr txBox="1">
              <a:spLocks noChangeArrowheads="1"/>
            </p:cNvSpPr>
            <p:nvPr/>
          </p:nvSpPr>
          <p:spPr bwMode="auto">
            <a:xfrm>
              <a:off x="5328" y="1959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C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34" name="Text Box 10"/>
            <p:cNvSpPr txBox="1">
              <a:spLocks noChangeArrowheads="1"/>
            </p:cNvSpPr>
            <p:nvPr/>
          </p:nvSpPr>
          <p:spPr bwMode="auto">
            <a:xfrm>
              <a:off x="5232" y="711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D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35" name="Text Box 11"/>
            <p:cNvSpPr txBox="1">
              <a:spLocks noChangeArrowheads="1"/>
            </p:cNvSpPr>
            <p:nvPr/>
          </p:nvSpPr>
          <p:spPr bwMode="auto">
            <a:xfrm>
              <a:off x="2976" y="1335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E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36" name="Text Box 12"/>
            <p:cNvSpPr txBox="1">
              <a:spLocks noChangeArrowheads="1"/>
            </p:cNvSpPr>
            <p:nvPr/>
          </p:nvSpPr>
          <p:spPr bwMode="auto">
            <a:xfrm>
              <a:off x="4176" y="2055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F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37" name="Text Box 13"/>
            <p:cNvSpPr txBox="1">
              <a:spLocks noChangeArrowheads="1"/>
            </p:cNvSpPr>
            <p:nvPr/>
          </p:nvSpPr>
          <p:spPr bwMode="auto">
            <a:xfrm>
              <a:off x="5232" y="139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G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38" name="Text Box 14"/>
            <p:cNvSpPr txBox="1">
              <a:spLocks noChangeArrowheads="1"/>
            </p:cNvSpPr>
            <p:nvPr/>
          </p:nvSpPr>
          <p:spPr bwMode="auto">
            <a:xfrm>
              <a:off x="4128" y="62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H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grpSp>
        <p:nvGrpSpPr>
          <p:cNvPr id="692239" name="Group 15"/>
          <p:cNvGrpSpPr/>
          <p:nvPr/>
        </p:nvGrpSpPr>
        <p:grpSpPr bwMode="auto">
          <a:xfrm>
            <a:off x="152400" y="3352800"/>
            <a:ext cx="3992563" cy="655638"/>
            <a:chOff x="125" y="2304"/>
            <a:chExt cx="2035" cy="413"/>
          </a:xfrm>
        </p:grpSpPr>
        <p:sp>
          <p:nvSpPr>
            <p:cNvPr id="692240" name="Text Box 16"/>
            <p:cNvSpPr txBox="1">
              <a:spLocks noChangeArrowheads="1"/>
            </p:cNvSpPr>
            <p:nvPr/>
          </p:nvSpPr>
          <p:spPr bwMode="auto">
            <a:xfrm>
              <a:off x="125" y="2304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黑体" panose="02010600030101010101" pitchFamily="49" charset="-122"/>
                </a:rPr>
                <a:t>证明：</a:t>
              </a:r>
              <a:endParaRPr lang="zh-CN" altLang="en-US">
                <a:solidFill>
                  <a:schemeClr val="tx1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692241" name="Text Box 17"/>
            <p:cNvSpPr txBox="1">
              <a:spLocks noChangeArrowheads="1"/>
            </p:cNvSpPr>
            <p:nvPr/>
          </p:nvSpPr>
          <p:spPr bwMode="auto">
            <a:xfrm>
              <a:off x="672" y="2352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连结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AC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、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BD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92242" name="Rectangle 18"/>
          <p:cNvSpPr>
            <a:spLocks noChangeArrowheads="1"/>
          </p:cNvSpPr>
          <p:nvPr/>
        </p:nvSpPr>
        <p:spPr bwMode="auto">
          <a:xfrm>
            <a:off x="152400" y="4114800"/>
            <a:ext cx="3902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∵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AH=HD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，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CG=GD</a:t>
            </a:r>
            <a:endParaRPr lang="en-US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692243" name="Group 19"/>
          <p:cNvGrpSpPr/>
          <p:nvPr/>
        </p:nvGrpSpPr>
        <p:grpSpPr bwMode="auto">
          <a:xfrm>
            <a:off x="128588" y="4724400"/>
            <a:ext cx="2551112" cy="1111250"/>
            <a:chOff x="81" y="2928"/>
            <a:chExt cx="1607" cy="700"/>
          </a:xfrm>
        </p:grpSpPr>
        <p:sp>
          <p:nvSpPr>
            <p:cNvPr id="692244" name="Rectangle 20"/>
            <p:cNvSpPr>
              <a:spLocks noChangeArrowheads="1"/>
            </p:cNvSpPr>
            <p:nvPr/>
          </p:nvSpPr>
          <p:spPr bwMode="auto">
            <a:xfrm>
              <a:off x="81" y="3091"/>
              <a:ext cx="16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∴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HG=     AC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aphicFrame>
          <p:nvGraphicFramePr>
            <p:cNvPr id="692245" name="Object 21"/>
            <p:cNvGraphicFramePr>
              <a:graphicFrameLocks noChangeAspect="1"/>
            </p:cNvGraphicFramePr>
            <p:nvPr/>
          </p:nvGraphicFramePr>
          <p:xfrm>
            <a:off x="1008" y="2928"/>
            <a:ext cx="271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276" name="Equation" r:id="rId2" imgW="152400" imgH="393700" progId="Equation.3">
                    <p:embed/>
                  </p:oleObj>
                </mc:Choice>
                <mc:Fallback>
                  <p:oleObj name="Equation" r:id="rId2" imgW="152400" imgH="3937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928"/>
                          <a:ext cx="271" cy="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2246" name="Line 22"/>
          <p:cNvSpPr>
            <a:spLocks noChangeShapeType="1"/>
          </p:cNvSpPr>
          <p:nvPr/>
        </p:nvSpPr>
        <p:spPr bwMode="auto">
          <a:xfrm>
            <a:off x="5257800" y="1524000"/>
            <a:ext cx="3276600" cy="1752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2247" name="Line 23"/>
          <p:cNvSpPr>
            <a:spLocks noChangeShapeType="1"/>
          </p:cNvSpPr>
          <p:nvPr/>
        </p:nvSpPr>
        <p:spPr bwMode="auto">
          <a:xfrm flipV="1">
            <a:off x="5257800" y="1524000"/>
            <a:ext cx="3276600" cy="1828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92248" name="Group 24"/>
          <p:cNvGrpSpPr/>
          <p:nvPr/>
        </p:nvGrpSpPr>
        <p:grpSpPr bwMode="auto">
          <a:xfrm>
            <a:off x="5510213" y="4298950"/>
            <a:ext cx="2871787" cy="1111250"/>
            <a:chOff x="625" y="3380"/>
            <a:chExt cx="1809" cy="700"/>
          </a:xfrm>
        </p:grpSpPr>
        <p:sp>
          <p:nvSpPr>
            <p:cNvPr id="692249" name="Rectangle 25"/>
            <p:cNvSpPr>
              <a:spLocks noChangeArrowheads="1"/>
            </p:cNvSpPr>
            <p:nvPr/>
          </p:nvSpPr>
          <p:spPr bwMode="auto">
            <a:xfrm>
              <a:off x="625" y="3523"/>
              <a:ext cx="18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HE= GF=    BD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aphicFrame>
          <p:nvGraphicFramePr>
            <p:cNvPr id="692250" name="Object 26"/>
            <p:cNvGraphicFramePr>
              <a:graphicFrameLocks noChangeAspect="1"/>
            </p:cNvGraphicFramePr>
            <p:nvPr/>
          </p:nvGraphicFramePr>
          <p:xfrm>
            <a:off x="1744" y="3380"/>
            <a:ext cx="271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277" name="Equation" r:id="rId4" imgW="152400" imgH="393700" progId="Equation.3">
                    <p:embed/>
                  </p:oleObj>
                </mc:Choice>
                <mc:Fallback>
                  <p:oleObj name="Equation" r:id="rId4" imgW="152400" imgH="3937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4" y="3380"/>
                          <a:ext cx="271" cy="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2251" name="Line 27"/>
          <p:cNvSpPr>
            <a:spLocks noChangeShapeType="1"/>
          </p:cNvSpPr>
          <p:nvPr/>
        </p:nvSpPr>
        <p:spPr bwMode="auto">
          <a:xfrm>
            <a:off x="4419600" y="3886200"/>
            <a:ext cx="0" cy="2743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2252" name="Rectangle 28"/>
          <p:cNvSpPr>
            <a:spLocks noChangeArrowheads="1"/>
          </p:cNvSpPr>
          <p:nvPr/>
        </p:nvSpPr>
        <p:spPr bwMode="auto">
          <a:xfrm>
            <a:off x="4572000" y="5562600"/>
            <a:ext cx="3690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∴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HG= EF=HE=GF</a:t>
            </a:r>
            <a:endParaRPr lang="en-US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92253" name="Text Box 29"/>
          <p:cNvSpPr txBox="1">
            <a:spLocks noChangeArrowheads="1"/>
          </p:cNvSpPr>
          <p:nvPr/>
        </p:nvSpPr>
        <p:spPr bwMode="auto">
          <a:xfrm>
            <a:off x="4572000" y="61722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∴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四边形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EFGH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是菱形</a:t>
            </a:r>
            <a:endParaRPr lang="zh-CN" altLang="en-US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692254" name="Group 30"/>
          <p:cNvGrpSpPr/>
          <p:nvPr/>
        </p:nvGrpSpPr>
        <p:grpSpPr bwMode="auto">
          <a:xfrm>
            <a:off x="4495800" y="3505200"/>
            <a:ext cx="3097213" cy="1111250"/>
            <a:chOff x="2832" y="2208"/>
            <a:chExt cx="1951" cy="700"/>
          </a:xfrm>
        </p:grpSpPr>
        <p:sp>
          <p:nvSpPr>
            <p:cNvPr id="692255" name="Text Box 31"/>
            <p:cNvSpPr txBox="1">
              <a:spLocks noChangeArrowheads="1"/>
            </p:cNvSpPr>
            <p:nvPr/>
          </p:nvSpPr>
          <p:spPr bwMode="auto">
            <a:xfrm>
              <a:off x="2832" y="2400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同理：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2256" name="Rectangle 32"/>
            <p:cNvSpPr>
              <a:spLocks noChangeArrowheads="1"/>
            </p:cNvSpPr>
            <p:nvPr/>
          </p:nvSpPr>
          <p:spPr bwMode="auto">
            <a:xfrm>
              <a:off x="3504" y="2400"/>
              <a:ext cx="12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EF=     AC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aphicFrame>
          <p:nvGraphicFramePr>
            <p:cNvPr id="692257" name="Object 33"/>
            <p:cNvGraphicFramePr>
              <a:graphicFrameLocks noChangeAspect="1"/>
            </p:cNvGraphicFramePr>
            <p:nvPr/>
          </p:nvGraphicFramePr>
          <p:xfrm>
            <a:off x="4032" y="2208"/>
            <a:ext cx="271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278" name="Equation" r:id="rId5" imgW="152400" imgH="393700" progId="Equation.3">
                    <p:embed/>
                  </p:oleObj>
                </mc:Choice>
                <mc:Fallback>
                  <p:oleObj name="Equation" r:id="rId5" imgW="152400" imgH="3937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208"/>
                          <a:ext cx="271" cy="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2258" name="Rectangle 34"/>
          <p:cNvSpPr>
            <a:spLocks noChangeArrowheads="1"/>
          </p:cNvSpPr>
          <p:nvPr/>
        </p:nvSpPr>
        <p:spPr bwMode="auto">
          <a:xfrm>
            <a:off x="4572000" y="4983163"/>
            <a:ext cx="1976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∵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AC=BD</a:t>
            </a:r>
            <a:endParaRPr lang="en-US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92259" name="Text Box 35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4495800" cy="20145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800">
                <a:ea typeface="楷体_GB2312" panose="02010609030101010101" pitchFamily="49" charset="-122"/>
              </a:rPr>
              <a:t>已知：在矩形</a:t>
            </a:r>
            <a:r>
              <a:rPr lang="en-US" altLang="zh-CN" sz="2800">
                <a:ea typeface="楷体_GB2312" panose="02010609030101010101" pitchFamily="49" charset="-122"/>
              </a:rPr>
              <a:t>ABCD</a:t>
            </a:r>
            <a:r>
              <a:rPr lang="zh-CN" altLang="en-US" sz="2800">
                <a:ea typeface="楷体_GB2312" panose="02010609030101010101" pitchFamily="49" charset="-122"/>
              </a:rPr>
              <a:t>中，</a:t>
            </a:r>
            <a:r>
              <a:rPr lang="en-US" altLang="zh-CN" sz="2800">
                <a:ea typeface="楷体_GB2312" panose="02010609030101010101" pitchFamily="49" charset="-122"/>
              </a:rPr>
              <a:t>E</a:t>
            </a:r>
            <a:r>
              <a:rPr lang="zh-CN" altLang="en-US" sz="2800">
                <a:ea typeface="楷体_GB2312" panose="02010609030101010101" pitchFamily="49" charset="-122"/>
              </a:rPr>
              <a:t>、</a:t>
            </a:r>
            <a:r>
              <a:rPr lang="en-US" altLang="zh-CN" sz="2800">
                <a:ea typeface="楷体_GB2312" panose="02010609030101010101" pitchFamily="49" charset="-122"/>
              </a:rPr>
              <a:t>F</a:t>
            </a:r>
            <a:r>
              <a:rPr lang="zh-CN" altLang="en-US" sz="2800">
                <a:ea typeface="楷体_GB2312" panose="02010609030101010101" pitchFamily="49" charset="-122"/>
              </a:rPr>
              <a:t>、</a:t>
            </a:r>
            <a:r>
              <a:rPr lang="en-US" altLang="zh-CN" sz="2800">
                <a:ea typeface="楷体_GB2312" panose="02010609030101010101" pitchFamily="49" charset="-122"/>
              </a:rPr>
              <a:t>G</a:t>
            </a:r>
            <a:r>
              <a:rPr lang="zh-CN" altLang="en-US" sz="2800">
                <a:ea typeface="楷体_GB2312" panose="02010609030101010101" pitchFamily="49" charset="-122"/>
              </a:rPr>
              <a:t>、</a:t>
            </a:r>
            <a:r>
              <a:rPr lang="en-US" altLang="zh-CN" sz="2800">
                <a:ea typeface="楷体_GB2312" panose="02010609030101010101" pitchFamily="49" charset="-122"/>
              </a:rPr>
              <a:t>H</a:t>
            </a:r>
            <a:r>
              <a:rPr lang="zh-CN" altLang="en-US" sz="2800">
                <a:ea typeface="楷体_GB2312" panose="02010609030101010101" pitchFamily="49" charset="-122"/>
              </a:rPr>
              <a:t>分别是</a:t>
            </a:r>
            <a:r>
              <a:rPr lang="en-US" altLang="zh-CN" sz="2800">
                <a:ea typeface="楷体_GB2312" panose="02010609030101010101" pitchFamily="49" charset="-122"/>
              </a:rPr>
              <a:t>AB</a:t>
            </a:r>
            <a:r>
              <a:rPr lang="zh-CN" altLang="en-US" sz="2800">
                <a:ea typeface="楷体_GB2312" panose="02010609030101010101" pitchFamily="49" charset="-122"/>
              </a:rPr>
              <a:t>、</a:t>
            </a:r>
            <a:r>
              <a:rPr lang="en-US" altLang="zh-CN" sz="2800">
                <a:ea typeface="楷体_GB2312" panose="02010609030101010101" pitchFamily="49" charset="-122"/>
              </a:rPr>
              <a:t>BC</a:t>
            </a:r>
            <a:r>
              <a:rPr lang="zh-CN" altLang="en-US" sz="2800">
                <a:ea typeface="楷体_GB2312" panose="02010609030101010101" pitchFamily="49" charset="-122"/>
              </a:rPr>
              <a:t>、</a:t>
            </a:r>
            <a:r>
              <a:rPr lang="en-US" altLang="zh-CN" sz="2800">
                <a:ea typeface="楷体_GB2312" panose="02010609030101010101" pitchFamily="49" charset="-122"/>
              </a:rPr>
              <a:t>CD</a:t>
            </a:r>
            <a:r>
              <a:rPr lang="zh-CN" altLang="en-US" sz="2800">
                <a:ea typeface="楷体_GB2312" panose="02010609030101010101" pitchFamily="49" charset="-122"/>
              </a:rPr>
              <a:t>、</a:t>
            </a:r>
            <a:r>
              <a:rPr lang="en-US" altLang="zh-CN" sz="2800">
                <a:ea typeface="楷体_GB2312" panose="02010609030101010101" pitchFamily="49" charset="-122"/>
              </a:rPr>
              <a:t>DA</a:t>
            </a:r>
            <a:r>
              <a:rPr lang="zh-CN" altLang="en-US" sz="2800">
                <a:ea typeface="楷体_GB2312" panose="02010609030101010101" pitchFamily="49" charset="-122"/>
              </a:rPr>
              <a:t>的中点。</a:t>
            </a:r>
            <a:endParaRPr lang="zh-CN" altLang="en-US" sz="2800">
              <a:ea typeface="楷体_GB2312" panose="02010609030101010101" pitchFamily="49" charset="-122"/>
            </a:endParaRPr>
          </a:p>
          <a:p>
            <a:pPr>
              <a:buSzTx/>
              <a:buFontTx/>
              <a:buNone/>
            </a:pPr>
            <a:r>
              <a:rPr lang="zh-CN" altLang="en-US" sz="2800">
                <a:ea typeface="楷体_GB2312" panose="02010609030101010101" pitchFamily="49" charset="-122"/>
              </a:rPr>
              <a:t>求证：四边形</a:t>
            </a:r>
            <a:r>
              <a:rPr lang="en-US" altLang="zh-CN" sz="2800">
                <a:ea typeface="楷体_GB2312" panose="02010609030101010101" pitchFamily="49" charset="-122"/>
              </a:rPr>
              <a:t>EFGH</a:t>
            </a:r>
            <a:r>
              <a:rPr lang="zh-CN" altLang="en-US" sz="2800">
                <a:ea typeface="楷体_GB2312" panose="02010609030101010101" pitchFamily="49" charset="-122"/>
              </a:rPr>
              <a:t>是菱形。</a:t>
            </a:r>
            <a:endParaRPr lang="zh-CN" altLang="en-US" sz="2800">
              <a:ea typeface="楷体_GB2312" panose="02010609030101010101" pitchFamily="49" charset="-122"/>
            </a:endParaRPr>
          </a:p>
        </p:txBody>
      </p:sp>
      <p:sp>
        <p:nvSpPr>
          <p:cNvPr id="692260" name="Rectangle 3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zh-CN" altLang="zh-CN" sz="44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d"/>
    <p:sndAc>
      <p:stSnd>
        <p:snd r:embed="rId6" name="翻书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9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9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42" grpId="0" autoUpdateAnimBg="0"/>
      <p:bldP spid="692252" grpId="0" autoUpdateAnimBg="0"/>
      <p:bldP spid="692253" grpId="0" autoUpdateAnimBg="0"/>
      <p:bldP spid="692258" grpId="0" autoUpdateAnimBg="0"/>
      <p:bldP spid="69225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WordArt 2">
            <a:hlinkClick r:id="rId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4114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1875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66FF33"/>
                  </a:solidFill>
                  <a:round/>
                </a:ln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例题的推广</a:t>
            </a:r>
            <a:endParaRPr lang="zh-CN" altLang="en-US" sz="3600" kern="10">
              <a:ln w="9525">
                <a:solidFill>
                  <a:srgbClr val="66FF33"/>
                </a:solidFill>
                <a:round/>
              </a:ln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93251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800">
                <a:solidFill>
                  <a:srgbClr val="000066"/>
                </a:solidFill>
                <a:ea typeface="黑体" panose="02010600030101010101" pitchFamily="49" charset="-122"/>
              </a:rPr>
              <a:t>求证：顺次连结矩形四条边中点，所得的四边形是菱形。</a:t>
            </a:r>
            <a:endParaRPr lang="zh-CN" altLang="en-US" sz="2800">
              <a:solidFill>
                <a:srgbClr val="000066"/>
              </a:solidFill>
              <a:ea typeface="黑体" panose="02010600030101010101" pitchFamily="49" charset="-122"/>
            </a:endParaRPr>
          </a:p>
        </p:txBody>
      </p:sp>
      <p:grpSp>
        <p:nvGrpSpPr>
          <p:cNvPr id="693252" name="Group 4"/>
          <p:cNvGrpSpPr/>
          <p:nvPr/>
        </p:nvGrpSpPr>
        <p:grpSpPr bwMode="auto">
          <a:xfrm>
            <a:off x="152400" y="990600"/>
            <a:ext cx="9220200" cy="2790825"/>
            <a:chOff x="96" y="624"/>
            <a:chExt cx="5808" cy="1758"/>
          </a:xfrm>
        </p:grpSpPr>
        <p:grpSp>
          <p:nvGrpSpPr>
            <p:cNvPr id="693253" name="Group 5"/>
            <p:cNvGrpSpPr/>
            <p:nvPr/>
          </p:nvGrpSpPr>
          <p:grpSpPr bwMode="auto">
            <a:xfrm>
              <a:off x="2976" y="624"/>
              <a:ext cx="2928" cy="1758"/>
              <a:chOff x="2976" y="624"/>
              <a:chExt cx="2928" cy="1758"/>
            </a:xfrm>
          </p:grpSpPr>
          <p:sp>
            <p:nvSpPr>
              <p:cNvPr id="693254" name="Rectangle 6"/>
              <p:cNvSpPr>
                <a:spLocks noChangeArrowheads="1"/>
              </p:cNvSpPr>
              <p:nvPr/>
            </p:nvSpPr>
            <p:spPr bwMode="auto">
              <a:xfrm>
                <a:off x="3312" y="951"/>
                <a:ext cx="2064" cy="1152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3255" name="AutoShape 7"/>
              <p:cNvSpPr>
                <a:spLocks noChangeArrowheads="1"/>
              </p:cNvSpPr>
              <p:nvPr/>
            </p:nvSpPr>
            <p:spPr bwMode="auto">
              <a:xfrm>
                <a:off x="3312" y="951"/>
                <a:ext cx="2064" cy="1152"/>
              </a:xfrm>
              <a:prstGeom prst="diamond">
                <a:avLst/>
              </a:prstGeom>
              <a:solidFill>
                <a:srgbClr val="66FF33"/>
              </a:solidFill>
              <a:ln w="38100">
                <a:solidFill>
                  <a:schemeClr val="tx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3256" name="Text Box 8"/>
              <p:cNvSpPr txBox="1">
                <a:spLocks noChangeArrowheads="1"/>
              </p:cNvSpPr>
              <p:nvPr/>
            </p:nvSpPr>
            <p:spPr bwMode="auto">
              <a:xfrm>
                <a:off x="2976" y="720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A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sp>
            <p:nvSpPr>
              <p:cNvPr id="693257" name="Text Box 9"/>
              <p:cNvSpPr txBox="1">
                <a:spLocks noChangeArrowheads="1"/>
              </p:cNvSpPr>
              <p:nvPr/>
            </p:nvSpPr>
            <p:spPr bwMode="auto">
              <a:xfrm>
                <a:off x="2976" y="2007"/>
                <a:ext cx="4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B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sp>
            <p:nvSpPr>
              <p:cNvPr id="693258" name="Text Box 10"/>
              <p:cNvSpPr txBox="1">
                <a:spLocks noChangeArrowheads="1"/>
              </p:cNvSpPr>
              <p:nvPr/>
            </p:nvSpPr>
            <p:spPr bwMode="auto">
              <a:xfrm>
                <a:off x="5328" y="1959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C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sp>
            <p:nvSpPr>
              <p:cNvPr id="693259" name="Text Box 11"/>
              <p:cNvSpPr txBox="1">
                <a:spLocks noChangeArrowheads="1"/>
              </p:cNvSpPr>
              <p:nvPr/>
            </p:nvSpPr>
            <p:spPr bwMode="auto">
              <a:xfrm>
                <a:off x="5232" y="711"/>
                <a:ext cx="5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D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sp>
            <p:nvSpPr>
              <p:cNvPr id="693260" name="Text Box 12"/>
              <p:cNvSpPr txBox="1">
                <a:spLocks noChangeArrowheads="1"/>
              </p:cNvSpPr>
              <p:nvPr/>
            </p:nvSpPr>
            <p:spPr bwMode="auto">
              <a:xfrm>
                <a:off x="2976" y="1335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E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sp>
            <p:nvSpPr>
              <p:cNvPr id="693261" name="Text Box 13"/>
              <p:cNvSpPr txBox="1">
                <a:spLocks noChangeArrowheads="1"/>
              </p:cNvSpPr>
              <p:nvPr/>
            </p:nvSpPr>
            <p:spPr bwMode="auto">
              <a:xfrm>
                <a:off x="4176" y="2055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F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sp>
            <p:nvSpPr>
              <p:cNvPr id="693262" name="Text Box 14"/>
              <p:cNvSpPr txBox="1">
                <a:spLocks noChangeArrowheads="1"/>
              </p:cNvSpPr>
              <p:nvPr/>
            </p:nvSpPr>
            <p:spPr bwMode="auto">
              <a:xfrm>
                <a:off x="5232" y="1392"/>
                <a:ext cx="6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G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  <p:sp>
            <p:nvSpPr>
              <p:cNvPr id="693263" name="Text Box 15"/>
              <p:cNvSpPr txBox="1">
                <a:spLocks noChangeArrowheads="1"/>
              </p:cNvSpPr>
              <p:nvPr/>
            </p:nvSpPr>
            <p:spPr bwMode="auto">
              <a:xfrm>
                <a:off x="4128" y="624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SzTx/>
                  <a:buFontTx/>
                  <a:buNone/>
                </a:pPr>
                <a:r>
                  <a:rPr lang="en-US" altLang="zh-CN" sz="2800">
                    <a:solidFill>
                      <a:schemeClr val="tx1"/>
                    </a:solidFill>
                    <a:ea typeface="楷体_GB2312" panose="02010609030101010101" pitchFamily="49" charset="-122"/>
                  </a:rPr>
                  <a:t>H</a:t>
                </a:r>
                <a:endPara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endParaRPr>
              </a:p>
            </p:txBody>
          </p:sp>
        </p:grpSp>
        <p:sp>
          <p:nvSpPr>
            <p:cNvPr id="693264" name="Line 16"/>
            <p:cNvSpPr>
              <a:spLocks noChangeShapeType="1"/>
            </p:cNvSpPr>
            <p:nvPr/>
          </p:nvSpPr>
          <p:spPr bwMode="auto">
            <a:xfrm>
              <a:off x="3312" y="960"/>
              <a:ext cx="2064" cy="11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3265" name="Line 17"/>
            <p:cNvSpPr>
              <a:spLocks noChangeShapeType="1"/>
            </p:cNvSpPr>
            <p:nvPr/>
          </p:nvSpPr>
          <p:spPr bwMode="auto">
            <a:xfrm flipV="1">
              <a:off x="3312" y="960"/>
              <a:ext cx="2064" cy="115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3266" name="Text Box 18"/>
            <p:cNvSpPr txBox="1">
              <a:spLocks noChangeArrowheads="1"/>
            </p:cNvSpPr>
            <p:nvPr/>
          </p:nvSpPr>
          <p:spPr bwMode="auto">
            <a:xfrm>
              <a:off x="96" y="816"/>
              <a:ext cx="2832" cy="126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 sz="2800">
                  <a:ea typeface="楷体_GB2312" panose="02010609030101010101" pitchFamily="49" charset="-122"/>
                </a:rPr>
                <a:t>已知：在矩形</a:t>
              </a:r>
              <a:r>
                <a:rPr lang="en-US" altLang="zh-CN" sz="2800">
                  <a:ea typeface="楷体_GB2312" panose="02010609030101010101" pitchFamily="49" charset="-122"/>
                </a:rPr>
                <a:t>ABCD</a:t>
              </a:r>
              <a:r>
                <a:rPr lang="zh-CN" altLang="en-US" sz="2800">
                  <a:ea typeface="楷体_GB2312" panose="02010609030101010101" pitchFamily="49" charset="-122"/>
                </a:rPr>
                <a:t>中，</a:t>
              </a:r>
              <a:r>
                <a:rPr lang="en-US" altLang="zh-CN" sz="2800">
                  <a:ea typeface="楷体_GB2312" panose="02010609030101010101" pitchFamily="49" charset="-122"/>
                </a:rPr>
                <a:t>E</a:t>
              </a:r>
              <a:r>
                <a:rPr lang="zh-CN" altLang="en-US" sz="2800">
                  <a:ea typeface="楷体_GB2312" panose="02010609030101010101" pitchFamily="49" charset="-122"/>
                </a:rPr>
                <a:t>、</a:t>
              </a:r>
              <a:r>
                <a:rPr lang="en-US" altLang="zh-CN" sz="2800">
                  <a:ea typeface="楷体_GB2312" panose="02010609030101010101" pitchFamily="49" charset="-122"/>
                </a:rPr>
                <a:t>F</a:t>
              </a:r>
              <a:r>
                <a:rPr lang="zh-CN" altLang="en-US" sz="2800">
                  <a:ea typeface="楷体_GB2312" panose="02010609030101010101" pitchFamily="49" charset="-122"/>
                </a:rPr>
                <a:t>、</a:t>
              </a:r>
              <a:r>
                <a:rPr lang="en-US" altLang="zh-CN" sz="2800">
                  <a:ea typeface="楷体_GB2312" panose="02010609030101010101" pitchFamily="49" charset="-122"/>
                </a:rPr>
                <a:t>G</a:t>
              </a:r>
              <a:r>
                <a:rPr lang="zh-CN" altLang="en-US" sz="2800">
                  <a:ea typeface="楷体_GB2312" panose="02010609030101010101" pitchFamily="49" charset="-122"/>
                </a:rPr>
                <a:t>、</a:t>
              </a:r>
              <a:r>
                <a:rPr lang="en-US" altLang="zh-CN" sz="2800">
                  <a:ea typeface="楷体_GB2312" panose="02010609030101010101" pitchFamily="49" charset="-122"/>
                </a:rPr>
                <a:t>H</a:t>
              </a:r>
              <a:r>
                <a:rPr lang="zh-CN" altLang="en-US" sz="2800">
                  <a:ea typeface="楷体_GB2312" panose="02010609030101010101" pitchFamily="49" charset="-122"/>
                </a:rPr>
                <a:t>分别是</a:t>
              </a:r>
              <a:r>
                <a:rPr lang="en-US" altLang="zh-CN" sz="2800">
                  <a:ea typeface="楷体_GB2312" panose="02010609030101010101" pitchFamily="49" charset="-122"/>
                </a:rPr>
                <a:t>AB</a:t>
              </a:r>
              <a:r>
                <a:rPr lang="zh-CN" altLang="en-US" sz="2800">
                  <a:ea typeface="楷体_GB2312" panose="02010609030101010101" pitchFamily="49" charset="-122"/>
                </a:rPr>
                <a:t>、</a:t>
              </a:r>
              <a:r>
                <a:rPr lang="en-US" altLang="zh-CN" sz="2800">
                  <a:ea typeface="楷体_GB2312" panose="02010609030101010101" pitchFamily="49" charset="-122"/>
                </a:rPr>
                <a:t>BC</a:t>
              </a:r>
              <a:r>
                <a:rPr lang="zh-CN" altLang="en-US" sz="2800">
                  <a:ea typeface="楷体_GB2312" panose="02010609030101010101" pitchFamily="49" charset="-122"/>
                </a:rPr>
                <a:t>、</a:t>
              </a:r>
              <a:r>
                <a:rPr lang="en-US" altLang="zh-CN" sz="2800">
                  <a:ea typeface="楷体_GB2312" panose="02010609030101010101" pitchFamily="49" charset="-122"/>
                </a:rPr>
                <a:t>CD</a:t>
              </a:r>
              <a:r>
                <a:rPr lang="zh-CN" altLang="en-US" sz="2800">
                  <a:ea typeface="楷体_GB2312" panose="02010609030101010101" pitchFamily="49" charset="-122"/>
                </a:rPr>
                <a:t>、</a:t>
              </a:r>
              <a:r>
                <a:rPr lang="en-US" altLang="zh-CN" sz="2800">
                  <a:ea typeface="楷体_GB2312" panose="02010609030101010101" pitchFamily="49" charset="-122"/>
                </a:rPr>
                <a:t>DA</a:t>
              </a:r>
              <a:r>
                <a:rPr lang="zh-CN" altLang="en-US" sz="2800">
                  <a:ea typeface="楷体_GB2312" panose="02010609030101010101" pitchFamily="49" charset="-122"/>
                </a:rPr>
                <a:t>的中点。</a:t>
              </a:r>
              <a:endParaRPr lang="zh-CN" altLang="en-US" sz="2800">
                <a:ea typeface="楷体_GB2312" panose="02010609030101010101" pitchFamily="49" charset="-122"/>
              </a:endParaRPr>
            </a:p>
            <a:p>
              <a:pPr>
                <a:buSzTx/>
                <a:buFontTx/>
                <a:buNone/>
              </a:pPr>
              <a:r>
                <a:rPr lang="zh-CN" altLang="en-US" sz="2800">
                  <a:ea typeface="楷体_GB2312" panose="02010609030101010101" pitchFamily="49" charset="-122"/>
                </a:rPr>
                <a:t>求证：四边形</a:t>
              </a:r>
              <a:r>
                <a:rPr lang="en-US" altLang="zh-CN" sz="2800">
                  <a:ea typeface="楷体_GB2312" panose="02010609030101010101" pitchFamily="49" charset="-122"/>
                </a:rPr>
                <a:t>EFGH</a:t>
              </a:r>
              <a:r>
                <a:rPr lang="zh-CN" altLang="en-US" sz="2800">
                  <a:ea typeface="楷体_GB2312" panose="02010609030101010101" pitchFamily="49" charset="-122"/>
                </a:rPr>
                <a:t>是菱形。</a:t>
              </a:r>
              <a:endParaRPr lang="zh-CN" altLang="en-US" sz="2800">
                <a:ea typeface="楷体_GB2312" panose="02010609030101010101" pitchFamily="49" charset="-122"/>
              </a:endParaRPr>
            </a:p>
          </p:txBody>
        </p:sp>
      </p:grpSp>
      <p:sp>
        <p:nvSpPr>
          <p:cNvPr id="693267" name="Rectangle 19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zh-CN" altLang="zh-CN" sz="4400" b="0">
              <a:solidFill>
                <a:schemeClr val="tx2"/>
              </a:solidFill>
            </a:endParaRPr>
          </a:p>
        </p:txBody>
      </p:sp>
      <p:sp>
        <p:nvSpPr>
          <p:cNvPr id="693268" name="Text Box 20"/>
          <p:cNvSpPr txBox="1">
            <a:spLocks noChangeArrowheads="1"/>
          </p:cNvSpPr>
          <p:nvPr/>
        </p:nvSpPr>
        <p:spPr bwMode="auto">
          <a:xfrm>
            <a:off x="2286000" y="39624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693269" name="Group 21"/>
          <p:cNvGrpSpPr/>
          <p:nvPr/>
        </p:nvGrpSpPr>
        <p:grpSpPr bwMode="auto">
          <a:xfrm>
            <a:off x="2514600" y="5935663"/>
            <a:ext cx="1974850" cy="914400"/>
            <a:chOff x="1536" y="3744"/>
            <a:chExt cx="1244" cy="576"/>
          </a:xfrm>
        </p:grpSpPr>
        <p:sp>
          <p:nvSpPr>
            <p:cNvPr id="693270" name="Rectangle 22"/>
            <p:cNvSpPr>
              <a:spLocks noChangeArrowheads="1"/>
            </p:cNvSpPr>
            <p:nvPr/>
          </p:nvSpPr>
          <p:spPr bwMode="auto">
            <a:xfrm>
              <a:off x="1536" y="3840"/>
              <a:ext cx="1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EH=    BD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aphicFrame>
          <p:nvGraphicFramePr>
            <p:cNvPr id="693271" name="Object 23"/>
            <p:cNvGraphicFramePr>
              <a:graphicFrameLocks noChangeAspect="1"/>
            </p:cNvGraphicFramePr>
            <p:nvPr/>
          </p:nvGraphicFramePr>
          <p:xfrm>
            <a:off x="2112" y="3744"/>
            <a:ext cx="22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309" name="Equation" r:id="rId2" imgW="152400" imgH="393700" progId="Equation.3">
                    <p:embed/>
                  </p:oleObj>
                </mc:Choice>
                <mc:Fallback>
                  <p:oleObj name="Equation" r:id="rId2" imgW="152400" imgH="3937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744"/>
                          <a:ext cx="22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3272" name="Line 24"/>
          <p:cNvSpPr>
            <a:spLocks noChangeShapeType="1"/>
          </p:cNvSpPr>
          <p:nvPr/>
        </p:nvSpPr>
        <p:spPr bwMode="auto">
          <a:xfrm>
            <a:off x="4800600" y="3878263"/>
            <a:ext cx="0" cy="2743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93273" name="Group 25"/>
          <p:cNvGrpSpPr/>
          <p:nvPr/>
        </p:nvGrpSpPr>
        <p:grpSpPr bwMode="auto">
          <a:xfrm>
            <a:off x="152400" y="3352800"/>
            <a:ext cx="3992563" cy="655638"/>
            <a:chOff x="125" y="2304"/>
            <a:chExt cx="2035" cy="413"/>
          </a:xfrm>
        </p:grpSpPr>
        <p:sp>
          <p:nvSpPr>
            <p:cNvPr id="693274" name="Text Box 26"/>
            <p:cNvSpPr txBox="1">
              <a:spLocks noChangeArrowheads="1"/>
            </p:cNvSpPr>
            <p:nvPr/>
          </p:nvSpPr>
          <p:spPr bwMode="auto">
            <a:xfrm>
              <a:off x="125" y="2304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黑体" panose="02010600030101010101" pitchFamily="49" charset="-122"/>
                </a:rPr>
                <a:t>证明：</a:t>
              </a:r>
              <a:endParaRPr lang="zh-CN" altLang="en-US">
                <a:solidFill>
                  <a:schemeClr val="tx1"/>
                </a:solidFill>
                <a:ea typeface="黑体" panose="02010600030101010101" pitchFamily="49" charset="-122"/>
              </a:endParaRPr>
            </a:p>
          </p:txBody>
        </p:sp>
        <p:sp>
          <p:nvSpPr>
            <p:cNvPr id="693275" name="Text Box 27"/>
            <p:cNvSpPr txBox="1">
              <a:spLocks noChangeArrowheads="1"/>
            </p:cNvSpPr>
            <p:nvPr/>
          </p:nvSpPr>
          <p:spPr bwMode="auto">
            <a:xfrm>
              <a:off x="672" y="2352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连结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AC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、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BD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grpSp>
        <p:nvGrpSpPr>
          <p:cNvPr id="693276" name="Group 28"/>
          <p:cNvGrpSpPr/>
          <p:nvPr/>
        </p:nvGrpSpPr>
        <p:grpSpPr bwMode="auto">
          <a:xfrm>
            <a:off x="0" y="3741738"/>
            <a:ext cx="9220200" cy="2422525"/>
            <a:chOff x="0" y="2357"/>
            <a:chExt cx="5808" cy="1526"/>
          </a:xfrm>
        </p:grpSpPr>
        <p:sp>
          <p:nvSpPr>
            <p:cNvPr id="693277" name="Rectangle 29"/>
            <p:cNvSpPr>
              <a:spLocks noChangeArrowheads="1"/>
            </p:cNvSpPr>
            <p:nvPr/>
          </p:nvSpPr>
          <p:spPr bwMode="auto">
            <a:xfrm>
              <a:off x="48" y="2530"/>
              <a:ext cx="24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∵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AH=HD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，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CG=GD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3278" name="Rectangle 30"/>
            <p:cNvSpPr>
              <a:spLocks noChangeArrowheads="1"/>
            </p:cNvSpPr>
            <p:nvPr/>
          </p:nvSpPr>
          <p:spPr bwMode="auto">
            <a:xfrm>
              <a:off x="48" y="2933"/>
              <a:ext cx="27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∴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HG=    AC 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，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HG//AC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aphicFrame>
          <p:nvGraphicFramePr>
            <p:cNvPr id="693279" name="Object 31"/>
            <p:cNvGraphicFramePr>
              <a:graphicFrameLocks noChangeAspect="1"/>
            </p:cNvGraphicFramePr>
            <p:nvPr/>
          </p:nvGraphicFramePr>
          <p:xfrm>
            <a:off x="929" y="2818"/>
            <a:ext cx="22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310" name="Equation" r:id="rId4" imgW="152400" imgH="393700" progId="Equation.3">
                    <p:embed/>
                  </p:oleObj>
                </mc:Choice>
                <mc:Fallback>
                  <p:oleObj name="Equation" r:id="rId4" imgW="152400" imgH="3937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" y="2818"/>
                          <a:ext cx="22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3280" name="Text Box 32"/>
            <p:cNvSpPr txBox="1">
              <a:spLocks noChangeArrowheads="1"/>
            </p:cNvSpPr>
            <p:nvPr/>
          </p:nvSpPr>
          <p:spPr bwMode="auto">
            <a:xfrm>
              <a:off x="0" y="3393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同理：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3281" name="Text Box 33"/>
            <p:cNvSpPr txBox="1">
              <a:spLocks noChangeArrowheads="1"/>
            </p:cNvSpPr>
            <p:nvPr/>
          </p:nvSpPr>
          <p:spPr bwMode="auto">
            <a:xfrm>
              <a:off x="3072" y="2722"/>
              <a:ext cx="27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∴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四边形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EFGH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是平行四边形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3282" name="Rectangle 34"/>
            <p:cNvSpPr>
              <a:spLocks noChangeArrowheads="1"/>
            </p:cNvSpPr>
            <p:nvPr/>
          </p:nvSpPr>
          <p:spPr bwMode="auto">
            <a:xfrm>
              <a:off x="673" y="3393"/>
              <a:ext cx="12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EF=     AC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3283" name="Rectangle 35"/>
            <p:cNvSpPr>
              <a:spLocks noChangeArrowheads="1"/>
            </p:cNvSpPr>
            <p:nvPr/>
          </p:nvSpPr>
          <p:spPr bwMode="auto">
            <a:xfrm>
              <a:off x="1792" y="3422"/>
              <a:ext cx="12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，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EF//AC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aphicFrame>
          <p:nvGraphicFramePr>
            <p:cNvPr id="693284" name="Object 36"/>
            <p:cNvGraphicFramePr>
              <a:graphicFrameLocks noChangeAspect="1"/>
            </p:cNvGraphicFramePr>
            <p:nvPr/>
          </p:nvGraphicFramePr>
          <p:xfrm>
            <a:off x="1248" y="3307"/>
            <a:ext cx="22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311" name="Equation" r:id="rId5" imgW="152400" imgH="393700" progId="Equation.3">
                    <p:embed/>
                  </p:oleObj>
                </mc:Choice>
                <mc:Fallback>
                  <p:oleObj name="Equation" r:id="rId5" imgW="152400" imgH="3937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307"/>
                          <a:ext cx="22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3285" name="Rectangle 37"/>
            <p:cNvSpPr>
              <a:spLocks noChangeArrowheads="1"/>
            </p:cNvSpPr>
            <p:nvPr/>
          </p:nvSpPr>
          <p:spPr bwMode="auto">
            <a:xfrm>
              <a:off x="3054" y="2357"/>
              <a:ext cx="27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∴ 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EF//HG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，且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EF=HG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93286" name="Rectangle 38"/>
          <p:cNvSpPr>
            <a:spLocks noChangeArrowheads="1"/>
          </p:cNvSpPr>
          <p:nvPr/>
        </p:nvSpPr>
        <p:spPr bwMode="auto">
          <a:xfrm>
            <a:off x="4881563" y="5432425"/>
            <a:ext cx="1976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∵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AC=BD</a:t>
            </a:r>
            <a:endParaRPr lang="en-US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93287" name="Rectangle 39"/>
          <p:cNvSpPr>
            <a:spLocks noChangeArrowheads="1"/>
          </p:cNvSpPr>
          <p:nvPr/>
        </p:nvSpPr>
        <p:spPr bwMode="auto">
          <a:xfrm>
            <a:off x="6846888" y="5432425"/>
            <a:ext cx="2144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∴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HG= EH</a:t>
            </a:r>
            <a:endParaRPr lang="en-US" altLang="zh-CN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693288" name="Group 40"/>
          <p:cNvGrpSpPr/>
          <p:nvPr/>
        </p:nvGrpSpPr>
        <p:grpSpPr bwMode="auto">
          <a:xfrm>
            <a:off x="4876800" y="6042025"/>
            <a:ext cx="3581400" cy="579438"/>
            <a:chOff x="2976" y="3715"/>
            <a:chExt cx="2256" cy="365"/>
          </a:xfrm>
        </p:grpSpPr>
        <p:sp>
          <p:nvSpPr>
            <p:cNvPr id="693289" name="AutoShape 41"/>
            <p:cNvSpPr>
              <a:spLocks noChangeArrowheads="1"/>
            </p:cNvSpPr>
            <p:nvPr/>
          </p:nvSpPr>
          <p:spPr bwMode="auto">
            <a:xfrm>
              <a:off x="3312" y="3840"/>
              <a:ext cx="288" cy="144"/>
            </a:xfrm>
            <a:prstGeom prst="parallelogram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3290" name="Rectangle 42"/>
            <p:cNvSpPr>
              <a:spLocks noChangeArrowheads="1"/>
            </p:cNvSpPr>
            <p:nvPr/>
          </p:nvSpPr>
          <p:spPr bwMode="auto">
            <a:xfrm>
              <a:off x="2976" y="3715"/>
              <a:ext cx="2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∴   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EFGH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是菱形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grpSp>
        <p:nvGrpSpPr>
          <p:cNvPr id="693291" name="Group 43"/>
          <p:cNvGrpSpPr/>
          <p:nvPr/>
        </p:nvGrpSpPr>
        <p:grpSpPr bwMode="auto">
          <a:xfrm>
            <a:off x="457200" y="5334000"/>
            <a:ext cx="4038600" cy="1447800"/>
            <a:chOff x="288" y="3360"/>
            <a:chExt cx="2544" cy="912"/>
          </a:xfrm>
        </p:grpSpPr>
        <p:sp>
          <p:nvSpPr>
            <p:cNvPr id="693292" name="Line 44"/>
            <p:cNvSpPr>
              <a:spLocks noChangeShapeType="1"/>
            </p:cNvSpPr>
            <p:nvPr/>
          </p:nvSpPr>
          <p:spPr bwMode="auto">
            <a:xfrm>
              <a:off x="288" y="3360"/>
              <a:ext cx="13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3293" name="Line 45"/>
            <p:cNvSpPr>
              <a:spLocks noChangeShapeType="1"/>
            </p:cNvSpPr>
            <p:nvPr/>
          </p:nvSpPr>
          <p:spPr bwMode="auto">
            <a:xfrm>
              <a:off x="1488" y="4272"/>
              <a:ext cx="134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3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3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86" grpId="0" autoUpdateAnimBg="0"/>
      <p:bldP spid="6932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67" name="AutoShape 39"/>
          <p:cNvSpPr>
            <a:spLocks noChangeArrowheads="1"/>
          </p:cNvSpPr>
          <p:nvPr/>
        </p:nvSpPr>
        <p:spPr bwMode="auto">
          <a:xfrm>
            <a:off x="6624638" y="4149725"/>
            <a:ext cx="1944687" cy="1439863"/>
          </a:xfrm>
          <a:prstGeom prst="cloudCallout">
            <a:avLst>
              <a:gd name="adj1" fmla="val -27306"/>
              <a:gd name="adj2" fmla="val -887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662530" name="Rectangle 2"/>
          <p:cNvSpPr>
            <a:spLocks noChangeArrowheads="1"/>
          </p:cNvSpPr>
          <p:nvPr/>
        </p:nvSpPr>
        <p:spPr bwMode="auto">
          <a:xfrm>
            <a:off x="336550" y="1128713"/>
            <a:ext cx="8153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4000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4000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4000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4000">
                <a:solidFill>
                  <a:srgbClr val="0000FF"/>
                </a:solidFill>
                <a:latin typeface="宋体" panose="02010600030101010101" pitchFamily="2" charset="-122"/>
              </a:rPr>
              <a:t>两点被池塘隔开，如何才能知道它们之间的距离呢？</a:t>
            </a:r>
            <a:endParaRPr lang="zh-CN" altLang="en-US" sz="40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62538" name="Line 10"/>
          <p:cNvSpPr>
            <a:spLocks noChangeShapeType="1"/>
          </p:cNvSpPr>
          <p:nvPr/>
        </p:nvSpPr>
        <p:spPr bwMode="auto">
          <a:xfrm flipH="1">
            <a:off x="4743450" y="3716338"/>
            <a:ext cx="2270125" cy="2232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2539" name="Line 11"/>
          <p:cNvSpPr>
            <a:spLocks noChangeShapeType="1"/>
          </p:cNvSpPr>
          <p:nvPr/>
        </p:nvSpPr>
        <p:spPr bwMode="auto">
          <a:xfrm>
            <a:off x="4743450" y="5949950"/>
            <a:ext cx="375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62541" name="Group 13"/>
          <p:cNvGrpSpPr/>
          <p:nvPr/>
        </p:nvGrpSpPr>
        <p:grpSpPr bwMode="auto">
          <a:xfrm>
            <a:off x="5568950" y="4292600"/>
            <a:ext cx="1719263" cy="2124075"/>
            <a:chOff x="2784" y="2664"/>
            <a:chExt cx="1164" cy="1460"/>
          </a:xfrm>
        </p:grpSpPr>
        <p:sp>
          <p:nvSpPr>
            <p:cNvPr id="662542" name="Line 14"/>
            <p:cNvSpPr>
              <a:spLocks noChangeShapeType="1"/>
            </p:cNvSpPr>
            <p:nvPr/>
          </p:nvSpPr>
          <p:spPr bwMode="auto">
            <a:xfrm>
              <a:off x="3072" y="2976"/>
              <a:ext cx="576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2543" name="Text Box 15"/>
            <p:cNvSpPr txBox="1">
              <a:spLocks noChangeArrowheads="1"/>
            </p:cNvSpPr>
            <p:nvPr/>
          </p:nvSpPr>
          <p:spPr bwMode="auto">
            <a:xfrm>
              <a:off x="2784" y="2664"/>
              <a:ext cx="48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宋体" panose="02010600030101010101" pitchFamily="2" charset="-122"/>
                </a:rPr>
                <a:t>M</a:t>
              </a:r>
              <a:endParaRPr lang="en-US" altLang="zh-CN" sz="280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62544" name="Text Box 16"/>
            <p:cNvSpPr txBox="1">
              <a:spLocks noChangeArrowheads="1"/>
            </p:cNvSpPr>
            <p:nvPr/>
          </p:nvSpPr>
          <p:spPr bwMode="auto">
            <a:xfrm>
              <a:off x="3468" y="3768"/>
              <a:ext cx="480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宋体" panose="02010600030101010101" pitchFamily="2" charset="-122"/>
                </a:rPr>
                <a:t>N</a:t>
              </a:r>
              <a:endParaRPr lang="en-US" altLang="zh-CN" sz="280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662546" name="Text Box 18"/>
          <p:cNvSpPr txBox="1">
            <a:spLocks noChangeArrowheads="1"/>
          </p:cNvSpPr>
          <p:nvPr/>
        </p:nvSpPr>
        <p:spPr bwMode="auto">
          <a:xfrm>
            <a:off x="647700" y="2312988"/>
            <a:ext cx="57372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在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AB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外选一点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，连结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AC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BC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，并分别找出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AC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BC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的中点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M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N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，如果测得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MN = 20m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，那么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两点的距离是多少？为什么？</a:t>
            </a:r>
            <a:endParaRPr lang="zh-CN" altLang="en-US" b="0">
              <a:solidFill>
                <a:srgbClr val="000000"/>
              </a:solidFill>
            </a:endParaRPr>
          </a:p>
        </p:txBody>
      </p:sp>
      <p:sp>
        <p:nvSpPr>
          <p:cNvPr id="662548" name="Text Box 20"/>
          <p:cNvSpPr txBox="1">
            <a:spLocks noChangeArrowheads="1"/>
          </p:cNvSpPr>
          <p:nvPr/>
        </p:nvSpPr>
        <p:spPr bwMode="auto">
          <a:xfrm>
            <a:off x="7272338" y="6477000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49" name="Text Box 21"/>
          <p:cNvSpPr txBox="1">
            <a:spLocks noChangeArrowheads="1"/>
          </p:cNvSpPr>
          <p:nvPr/>
        </p:nvSpPr>
        <p:spPr bwMode="auto">
          <a:xfrm>
            <a:off x="8675688" y="4508500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0" name="Text Box 22"/>
          <p:cNvSpPr txBox="1">
            <a:spLocks noChangeArrowheads="1"/>
          </p:cNvSpPr>
          <p:nvPr/>
        </p:nvSpPr>
        <p:spPr bwMode="auto">
          <a:xfrm>
            <a:off x="8675688" y="4184650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1" name="Text Box 23"/>
          <p:cNvSpPr txBox="1">
            <a:spLocks noChangeArrowheads="1"/>
          </p:cNvSpPr>
          <p:nvPr/>
        </p:nvSpPr>
        <p:spPr bwMode="auto">
          <a:xfrm>
            <a:off x="8675688" y="5734050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2" name="Text Box 24"/>
          <p:cNvSpPr txBox="1">
            <a:spLocks noChangeArrowheads="1"/>
          </p:cNvSpPr>
          <p:nvPr/>
        </p:nvSpPr>
        <p:spPr bwMode="auto">
          <a:xfrm>
            <a:off x="8675688" y="5481638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3" name="Text Box 25"/>
          <p:cNvSpPr txBox="1">
            <a:spLocks noChangeArrowheads="1"/>
          </p:cNvSpPr>
          <p:nvPr/>
        </p:nvSpPr>
        <p:spPr bwMode="auto">
          <a:xfrm>
            <a:off x="8675688" y="5121275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4" name="Text Box 26"/>
          <p:cNvSpPr txBox="1">
            <a:spLocks noChangeArrowheads="1"/>
          </p:cNvSpPr>
          <p:nvPr/>
        </p:nvSpPr>
        <p:spPr bwMode="auto">
          <a:xfrm>
            <a:off x="8675688" y="4833938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5" name="Text Box 27"/>
          <p:cNvSpPr txBox="1">
            <a:spLocks noChangeArrowheads="1"/>
          </p:cNvSpPr>
          <p:nvPr/>
        </p:nvSpPr>
        <p:spPr bwMode="auto">
          <a:xfrm>
            <a:off x="8675688" y="6521450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6" name="Text Box 28"/>
          <p:cNvSpPr txBox="1">
            <a:spLocks noChangeArrowheads="1"/>
          </p:cNvSpPr>
          <p:nvPr/>
        </p:nvSpPr>
        <p:spPr bwMode="auto">
          <a:xfrm>
            <a:off x="8675688" y="6273800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7" name="Text Box 29"/>
          <p:cNvSpPr txBox="1">
            <a:spLocks noChangeArrowheads="1"/>
          </p:cNvSpPr>
          <p:nvPr/>
        </p:nvSpPr>
        <p:spPr bwMode="auto">
          <a:xfrm>
            <a:off x="8675688" y="6021388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8" name="Text Box 30"/>
          <p:cNvSpPr txBox="1">
            <a:spLocks noChangeArrowheads="1"/>
          </p:cNvSpPr>
          <p:nvPr/>
        </p:nvSpPr>
        <p:spPr bwMode="auto">
          <a:xfrm>
            <a:off x="8101013" y="6453188"/>
            <a:ext cx="4683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59" name="Text Box 31"/>
          <p:cNvSpPr txBox="1">
            <a:spLocks noChangeArrowheads="1"/>
          </p:cNvSpPr>
          <p:nvPr/>
        </p:nvSpPr>
        <p:spPr bwMode="auto">
          <a:xfrm>
            <a:off x="7740650" y="6477000"/>
            <a:ext cx="4683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60" name="Text Box 32"/>
          <p:cNvSpPr txBox="1">
            <a:spLocks noChangeArrowheads="1"/>
          </p:cNvSpPr>
          <p:nvPr/>
        </p:nvSpPr>
        <p:spPr bwMode="auto">
          <a:xfrm>
            <a:off x="8280400" y="6477000"/>
            <a:ext cx="4683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endParaRPr lang="zh-CN" altLang="zh-CN" sz="1600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2561" name="Text Box 33"/>
          <p:cNvSpPr txBox="1">
            <a:spLocks noChangeArrowheads="1"/>
          </p:cNvSpPr>
          <p:nvPr/>
        </p:nvSpPr>
        <p:spPr bwMode="auto">
          <a:xfrm>
            <a:off x="4572000" y="5842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C</a:t>
            </a:r>
            <a:endParaRPr lang="en-US" altLang="zh-CN" sz="28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62562" name="Text Box 34"/>
          <p:cNvSpPr txBox="1">
            <a:spLocks noChangeArrowheads="1"/>
          </p:cNvSpPr>
          <p:nvPr/>
        </p:nvSpPr>
        <p:spPr bwMode="auto">
          <a:xfrm>
            <a:off x="8388350" y="58054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B</a:t>
            </a:r>
            <a:endParaRPr lang="en-US" altLang="zh-CN" sz="28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62563" name="Text Box 35"/>
          <p:cNvSpPr txBox="1">
            <a:spLocks noChangeArrowheads="1"/>
          </p:cNvSpPr>
          <p:nvPr/>
        </p:nvSpPr>
        <p:spPr bwMode="auto">
          <a:xfrm>
            <a:off x="6840538" y="31765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A</a:t>
            </a:r>
            <a:endParaRPr lang="en-US" altLang="zh-CN" sz="28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62565" name="Text Box 37"/>
          <p:cNvSpPr txBox="1">
            <a:spLocks noChangeArrowheads="1"/>
          </p:cNvSpPr>
          <p:nvPr/>
        </p:nvSpPr>
        <p:spPr bwMode="auto">
          <a:xfrm>
            <a:off x="5832475" y="5121275"/>
            <a:ext cx="682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20</a:t>
            </a:r>
            <a:endParaRPr lang="en-US" altLang="zh-CN" sz="28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62533" name="Line 5"/>
          <p:cNvSpPr>
            <a:spLocks noChangeShapeType="1"/>
          </p:cNvSpPr>
          <p:nvPr/>
        </p:nvSpPr>
        <p:spPr bwMode="auto">
          <a:xfrm>
            <a:off x="7037388" y="3681413"/>
            <a:ext cx="1438275" cy="22574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2566" name="Text Box 38"/>
          <p:cNvSpPr txBox="1">
            <a:spLocks noChangeArrowheads="1"/>
          </p:cNvSpPr>
          <p:nvPr/>
        </p:nvSpPr>
        <p:spPr bwMode="auto">
          <a:xfrm>
            <a:off x="7667625" y="4365625"/>
            <a:ext cx="61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FD2F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</a:rPr>
              <a:t>40</a:t>
            </a:r>
            <a:endParaRPr lang="en-US" altLang="zh-CN" sz="2800">
              <a:solidFill>
                <a:srgbClr val="FD2F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62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62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62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62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62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62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46" grpId="0" autoUpdateAnimBg="0"/>
      <p:bldP spid="662565" grpId="0"/>
      <p:bldP spid="6625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2" descr="0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638" y="-935038"/>
            <a:ext cx="6396038" cy="4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5867400" y="0"/>
            <a:ext cx="3276600" cy="3240088"/>
          </a:xfrm>
          <a:prstGeom prst="rect">
            <a:avLst/>
          </a:prstGeom>
          <a:solidFill>
            <a:srgbClr val="003366"/>
          </a:solidFill>
          <a:ln w="76200">
            <a:solidFill>
              <a:srgbClr val="66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dirty="0">
                <a:solidFill>
                  <a:srgbClr val="00FF00"/>
                </a:solidFill>
                <a:ea typeface="楷体_GB2312" panose="02010609030101010101" pitchFamily="49" charset="-122"/>
              </a:rPr>
              <a:t>实际问题：</a:t>
            </a:r>
            <a:endParaRPr lang="zh-CN" altLang="en-US" sz="3600" dirty="0">
              <a:solidFill>
                <a:srgbClr val="00FF00"/>
              </a:solidFill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dirty="0">
                <a:solidFill>
                  <a:srgbClr val="FF3300"/>
                </a:solidFill>
                <a:ea typeface="楷体_GB2312" panose="02010609030101010101" pitchFamily="49" charset="-122"/>
              </a:rPr>
              <a:t>       </a:t>
            </a:r>
            <a:r>
              <a:rPr lang="en-US" altLang="zh-CN" sz="3600" dirty="0">
                <a:solidFill>
                  <a:srgbClr val="FF3300"/>
                </a:solidFill>
                <a:ea typeface="楷体_GB2312" panose="02010609030101010101" pitchFamily="49" charset="-122"/>
              </a:rPr>
              <a:t>A</a:t>
            </a:r>
            <a:r>
              <a:rPr lang="zh-CN" altLang="en-US" sz="3600" dirty="0">
                <a:solidFill>
                  <a:srgbClr val="FF330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3600" dirty="0">
                <a:solidFill>
                  <a:srgbClr val="FF3300"/>
                </a:solidFill>
                <a:ea typeface="楷体_GB2312" panose="02010609030101010101" pitchFamily="49" charset="-122"/>
              </a:rPr>
              <a:t>B</a:t>
            </a:r>
            <a:r>
              <a:rPr lang="zh-CN" altLang="en-US" sz="3600" dirty="0">
                <a:solidFill>
                  <a:srgbClr val="FF3300"/>
                </a:solidFill>
                <a:latin typeface="宋体" panose="02010600030101010101" pitchFamily="2" charset="-122"/>
              </a:rPr>
              <a:t>两点被岛屿隔开，如何才能知道它们之间的距离呢？</a:t>
            </a:r>
            <a:endParaRPr lang="zh-CN" altLang="en-US" sz="3600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94276" name="Text Box 4"/>
          <p:cNvSpPr txBox="1">
            <a:spLocks noChangeArrowheads="1"/>
          </p:cNvSpPr>
          <p:nvPr/>
        </p:nvSpPr>
        <p:spPr bwMode="auto">
          <a:xfrm>
            <a:off x="304800" y="9445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>
                <a:solidFill>
                  <a:srgbClr val="333300"/>
                </a:solidFill>
                <a:ea typeface="楷体_GB2312" panose="02010609030101010101" pitchFamily="49" charset="-122"/>
              </a:rPr>
              <a:t>A</a:t>
            </a:r>
            <a:endParaRPr lang="en-US" altLang="zh-CN">
              <a:solidFill>
                <a:srgbClr val="333300"/>
              </a:solidFill>
              <a:ea typeface="楷体_GB2312" panose="02010609030101010101" pitchFamily="49" charset="-122"/>
            </a:endParaRPr>
          </a:p>
        </p:txBody>
      </p:sp>
      <p:sp>
        <p:nvSpPr>
          <p:cNvPr id="694277" name="Text Box 5"/>
          <p:cNvSpPr txBox="1">
            <a:spLocks noChangeArrowheads="1"/>
          </p:cNvSpPr>
          <p:nvPr/>
        </p:nvSpPr>
        <p:spPr bwMode="auto">
          <a:xfrm>
            <a:off x="4648200" y="94456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>
                <a:solidFill>
                  <a:srgbClr val="333300"/>
                </a:solidFill>
                <a:ea typeface="楷体_GB2312" panose="02010609030101010101" pitchFamily="49" charset="-122"/>
              </a:rPr>
              <a:t>B</a:t>
            </a:r>
            <a:endParaRPr lang="en-US" altLang="zh-CN">
              <a:solidFill>
                <a:srgbClr val="333300"/>
              </a:solidFill>
              <a:ea typeface="楷体_GB2312" panose="02010609030101010101" pitchFamily="49" charset="-122"/>
            </a:endParaRPr>
          </a:p>
        </p:txBody>
      </p:sp>
      <p:sp>
        <p:nvSpPr>
          <p:cNvPr id="694278" name="Text Box 6"/>
          <p:cNvSpPr txBox="1">
            <a:spLocks noChangeArrowheads="1"/>
          </p:cNvSpPr>
          <p:nvPr/>
        </p:nvSpPr>
        <p:spPr bwMode="auto">
          <a:xfrm>
            <a:off x="152400" y="3962400"/>
            <a:ext cx="8305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ea typeface="楷体_GB2312" panose="02010609030101010101" pitchFamily="49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ea typeface="楷体_GB2312" panose="02010609030101010101" pitchFamily="49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ea typeface="楷体_GB2312" panose="02010609030101010101" pitchFamily="49" charset="-122"/>
              </a:rPr>
              <a:t>）</a:t>
            </a:r>
            <a:r>
              <a:rPr lang="zh-CN" altLang="en-US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</a:t>
            </a:r>
            <a:r>
              <a:rPr lang="en-US" altLang="zh-CN" dirty="0">
                <a:solidFill>
                  <a:schemeClr val="tx1"/>
                </a:solidFill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外选一点</a:t>
            </a:r>
            <a:r>
              <a:rPr lang="en-US" altLang="zh-CN" dirty="0">
                <a:solidFill>
                  <a:schemeClr val="tx1"/>
                </a:solidFill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，连结</a:t>
            </a:r>
            <a:r>
              <a:rPr lang="en-US" altLang="zh-CN" dirty="0">
                <a:solidFill>
                  <a:schemeClr val="tx1"/>
                </a:solidFill>
                <a:ea typeface="楷体_GB2312" panose="02010609030101010101" pitchFamily="49" charset="-122"/>
              </a:rPr>
              <a:t>A</a:t>
            </a:r>
            <a:r>
              <a:rPr lang="en-US" altLang="zh-CN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和</a:t>
            </a:r>
            <a:r>
              <a:rPr lang="en-US" altLang="zh-CN" dirty="0">
                <a:solidFill>
                  <a:schemeClr val="tx1"/>
                </a:solidFill>
                <a:ea typeface="楷体_GB2312" panose="02010609030101010101" pitchFamily="49" charset="-122"/>
              </a:rPr>
              <a:t>BC</a:t>
            </a:r>
            <a:r>
              <a:rPr lang="en-US" altLang="zh-CN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;</a:t>
            </a:r>
            <a:endParaRPr lang="en-US" altLang="zh-CN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94279" name="Line 7"/>
          <p:cNvSpPr>
            <a:spLocks noChangeShapeType="1"/>
          </p:cNvSpPr>
          <p:nvPr/>
        </p:nvSpPr>
        <p:spPr bwMode="auto">
          <a:xfrm>
            <a:off x="1066800" y="1447800"/>
            <a:ext cx="3048000" cy="13716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4280" name="Line 8"/>
          <p:cNvSpPr>
            <a:spLocks noChangeShapeType="1"/>
          </p:cNvSpPr>
          <p:nvPr/>
        </p:nvSpPr>
        <p:spPr bwMode="auto">
          <a:xfrm flipV="1">
            <a:off x="4114800" y="1371600"/>
            <a:ext cx="838200" cy="1447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4281" name="Line 9"/>
          <p:cNvSpPr>
            <a:spLocks noChangeShapeType="1"/>
          </p:cNvSpPr>
          <p:nvPr/>
        </p:nvSpPr>
        <p:spPr bwMode="auto">
          <a:xfrm flipV="1">
            <a:off x="2438400" y="2057400"/>
            <a:ext cx="213360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94282" name="Group 10"/>
          <p:cNvGrpSpPr/>
          <p:nvPr/>
        </p:nvGrpSpPr>
        <p:grpSpPr bwMode="auto">
          <a:xfrm>
            <a:off x="4038600" y="2544763"/>
            <a:ext cx="630238" cy="579437"/>
            <a:chOff x="2544" y="1603"/>
            <a:chExt cx="397" cy="365"/>
          </a:xfrm>
        </p:grpSpPr>
        <p:sp>
          <p:nvSpPr>
            <p:cNvPr id="694283" name="Rectangle 11"/>
            <p:cNvSpPr>
              <a:spLocks noChangeArrowheads="1"/>
            </p:cNvSpPr>
            <p:nvPr/>
          </p:nvSpPr>
          <p:spPr bwMode="auto">
            <a:xfrm>
              <a:off x="2640" y="1603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4284" name="Oval 12"/>
            <p:cNvSpPr>
              <a:spLocks noChangeArrowheads="1"/>
            </p:cNvSpPr>
            <p:nvPr/>
          </p:nvSpPr>
          <p:spPr bwMode="auto">
            <a:xfrm>
              <a:off x="2544" y="1728"/>
              <a:ext cx="96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94285" name="Group 13"/>
          <p:cNvGrpSpPr/>
          <p:nvPr/>
        </p:nvGrpSpPr>
        <p:grpSpPr bwMode="auto">
          <a:xfrm>
            <a:off x="1828800" y="1935163"/>
            <a:ext cx="685800" cy="579437"/>
            <a:chOff x="1248" y="1267"/>
            <a:chExt cx="432" cy="365"/>
          </a:xfrm>
        </p:grpSpPr>
        <p:sp>
          <p:nvSpPr>
            <p:cNvPr id="694286" name="Oval 14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4287" name="Text Box 15"/>
            <p:cNvSpPr txBox="1">
              <a:spLocks noChangeArrowheads="1"/>
            </p:cNvSpPr>
            <p:nvPr/>
          </p:nvSpPr>
          <p:spPr bwMode="auto">
            <a:xfrm>
              <a:off x="1248" y="1267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grpSp>
        <p:nvGrpSpPr>
          <p:cNvPr id="694288" name="Group 16"/>
          <p:cNvGrpSpPr/>
          <p:nvPr/>
        </p:nvGrpSpPr>
        <p:grpSpPr bwMode="auto">
          <a:xfrm>
            <a:off x="4419600" y="1752600"/>
            <a:ext cx="762000" cy="579438"/>
            <a:chOff x="2784" y="1104"/>
            <a:chExt cx="480" cy="365"/>
          </a:xfrm>
        </p:grpSpPr>
        <p:sp>
          <p:nvSpPr>
            <p:cNvPr id="694289" name="Oval 17"/>
            <p:cNvSpPr>
              <a:spLocks noChangeArrowheads="1"/>
            </p:cNvSpPr>
            <p:nvPr/>
          </p:nvSpPr>
          <p:spPr bwMode="auto">
            <a:xfrm>
              <a:off x="2784" y="1248"/>
              <a:ext cx="96" cy="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4290" name="Text Box 18"/>
            <p:cNvSpPr txBox="1">
              <a:spLocks noChangeArrowheads="1"/>
            </p:cNvSpPr>
            <p:nvPr/>
          </p:nvSpPr>
          <p:spPr bwMode="auto">
            <a:xfrm>
              <a:off x="2880" y="1104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N</a:t>
              </a:r>
              <a:endParaRPr lang="en-US" altLang="zh-CN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sp>
        <p:nvSpPr>
          <p:cNvPr id="694291" name="Rectangle 19"/>
          <p:cNvSpPr>
            <a:spLocks noChangeArrowheads="1"/>
          </p:cNvSpPr>
          <p:nvPr/>
        </p:nvSpPr>
        <p:spPr bwMode="auto">
          <a:xfrm>
            <a:off x="152400" y="4495800"/>
            <a:ext cx="7931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（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）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并分别找出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C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和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BC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的中点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M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、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N</a:t>
            </a: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94292" name="Rectangle 20"/>
          <p:cNvSpPr>
            <a:spLocks noChangeArrowheads="1"/>
          </p:cNvSpPr>
          <p:nvPr/>
        </p:nvSpPr>
        <p:spPr bwMode="auto">
          <a:xfrm>
            <a:off x="152400" y="5032375"/>
            <a:ext cx="7162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（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）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连结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MN</a:t>
            </a:r>
            <a:r>
              <a:rPr lang="en-US" altLang="zh-CN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，并测量</a:t>
            </a:r>
            <a:r>
              <a:rPr lang="en-US" altLang="zh-CN">
                <a:solidFill>
                  <a:srgbClr val="FF3300"/>
                </a:solidFill>
                <a:ea typeface="楷体_GB2312" panose="02010609030101010101" pitchFamily="49" charset="-122"/>
              </a:rPr>
              <a:t>MN</a:t>
            </a:r>
            <a:r>
              <a:rPr lang="zh-CN" altLang="en-US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的长度</a:t>
            </a:r>
            <a:r>
              <a:rPr lang="zh-CN" altLang="en-US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9429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" y="3352800"/>
            <a:ext cx="1816100" cy="5794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zh-CN" altLang="en-US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解决方案</a:t>
            </a:r>
            <a:endParaRPr lang="zh-CN" altLang="en-US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94294" name="Line 22"/>
          <p:cNvSpPr>
            <a:spLocks noChangeShapeType="1"/>
          </p:cNvSpPr>
          <p:nvPr/>
        </p:nvSpPr>
        <p:spPr bwMode="auto">
          <a:xfrm flipV="1">
            <a:off x="1066800" y="1371600"/>
            <a:ext cx="3810000" cy="7620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4295" name="Oval 23"/>
          <p:cNvSpPr>
            <a:spLocks noChangeArrowheads="1"/>
          </p:cNvSpPr>
          <p:nvPr/>
        </p:nvSpPr>
        <p:spPr bwMode="auto">
          <a:xfrm>
            <a:off x="4800600" y="12954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4296" name="Oval 24"/>
          <p:cNvSpPr>
            <a:spLocks noChangeArrowheads="1"/>
          </p:cNvSpPr>
          <p:nvPr/>
        </p:nvSpPr>
        <p:spPr bwMode="auto">
          <a:xfrm>
            <a:off x="990600" y="13716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4297" name="Text Box 25"/>
          <p:cNvSpPr txBox="1">
            <a:spLocks noChangeArrowheads="1"/>
          </p:cNvSpPr>
          <p:nvPr/>
        </p:nvSpPr>
        <p:spPr bwMode="auto">
          <a:xfrm>
            <a:off x="152400" y="5500688"/>
            <a:ext cx="8763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（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）因此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MN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是</a:t>
            </a:r>
            <a:r>
              <a:rPr lang="zh-CN" altLang="en-US" sz="3600">
                <a:solidFill>
                  <a:schemeClr val="tx1"/>
                </a:solidFill>
                <a:latin typeface="宋体" panose="02010600030101010101" pitchFamily="2" charset="-122"/>
              </a:rPr>
              <a:t>△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ABC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的中位线，根据三角形中位线定理</a:t>
            </a:r>
            <a:r>
              <a:rPr lang="en-US" altLang="zh-CN">
                <a:solidFill>
                  <a:srgbClr val="FF3300"/>
                </a:solidFill>
                <a:ea typeface="楷体_GB2312" panose="02010609030101010101" pitchFamily="49" charset="-122"/>
              </a:rPr>
              <a:t>AB=2MN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。</a:t>
            </a:r>
            <a:endParaRPr lang="zh-CN" altLang="en-US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checker dir="vert"/>
    <p:sndAc>
      <p:stSnd>
        <p:snd r:embed="rId3" name="翻书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9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694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8" grpId="0" autoUpdateAnimBg="0"/>
      <p:bldP spid="694291" grpId="0" autoUpdateAnimBg="0"/>
      <p:bldP spid="694292" grpId="0" autoUpdateAnimBg="0"/>
      <p:bldP spid="694293" grpId="0" animBg="1" autoUpdateAnimBg="0"/>
      <p:bldP spid="6942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152400" y="776288"/>
            <a:ext cx="5029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altLang="zh-CN"/>
              <a:t>  </a:t>
            </a:r>
            <a:r>
              <a:rPr lang="zh-CN" altLang="en-US">
                <a:solidFill>
                  <a:srgbClr val="000000"/>
                </a:solidFill>
              </a:rPr>
              <a:t>（</a:t>
            </a:r>
            <a:r>
              <a:rPr lang="en-US" altLang="zh-CN">
                <a:solidFill>
                  <a:srgbClr val="000000"/>
                </a:solidFill>
              </a:rPr>
              <a:t>1</a:t>
            </a:r>
            <a:r>
              <a:rPr lang="zh-CN" altLang="en-US">
                <a:solidFill>
                  <a:srgbClr val="000000"/>
                </a:solidFill>
              </a:rPr>
              <a:t>） 如图，</a:t>
            </a:r>
            <a:r>
              <a:rPr lang="en-US" altLang="zh-CN">
                <a:solidFill>
                  <a:srgbClr val="000000"/>
                </a:solidFill>
              </a:rPr>
              <a:t>AF=FD=DB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endParaRPr lang="zh-CN" altLang="en-US">
              <a:solidFill>
                <a:srgbClr val="000000"/>
              </a:solidFill>
            </a:endParaRPr>
          </a:p>
          <a:p>
            <a:r>
              <a:rPr lang="en-US" altLang="zh-CN">
                <a:solidFill>
                  <a:srgbClr val="000000"/>
                </a:solidFill>
              </a:rPr>
              <a:t>FG∥DE∥BC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PE=1.5</a:t>
            </a:r>
            <a:r>
              <a:rPr lang="zh-CN" altLang="en-US">
                <a:solidFill>
                  <a:srgbClr val="000000"/>
                </a:solidFill>
              </a:rPr>
              <a:t>。</a:t>
            </a:r>
            <a:endParaRPr lang="zh-CN" altLang="en-US">
              <a:solidFill>
                <a:srgbClr val="000000"/>
              </a:solidFill>
            </a:endParaRPr>
          </a:p>
          <a:p>
            <a:r>
              <a:rPr lang="zh-CN" altLang="en-US">
                <a:solidFill>
                  <a:srgbClr val="000000"/>
                </a:solidFill>
              </a:rPr>
              <a:t>则</a:t>
            </a:r>
            <a:r>
              <a:rPr lang="en-US" altLang="zh-CN">
                <a:solidFill>
                  <a:srgbClr val="000000"/>
                </a:solidFill>
              </a:rPr>
              <a:t>DP= </a:t>
            </a:r>
            <a:r>
              <a:rPr lang="en-US" altLang="zh-CN" baseline="-25000">
                <a:solidFill>
                  <a:srgbClr val="000000"/>
                </a:solidFill>
                <a:ea typeface="楷体_GB2312" panose="02010609030101010101" pitchFamily="49" charset="-122"/>
              </a:rPr>
              <a:t>———</a:t>
            </a:r>
            <a:r>
              <a:rPr lang="zh-CN" altLang="en-US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en-US" altLang="zh-CN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BC= </a:t>
            </a:r>
            <a:r>
              <a:rPr lang="en-US" altLang="zh-CN" baseline="-25000">
                <a:solidFill>
                  <a:srgbClr val="000000"/>
                </a:solidFill>
                <a:ea typeface="楷体_GB2312" panose="02010609030101010101" pitchFamily="49" charset="-122"/>
              </a:rPr>
              <a:t>———</a:t>
            </a:r>
            <a:r>
              <a:rPr lang="zh-CN" altLang="en-US" baseline="-250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7429500" y="4699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3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6591300" y="1371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4.5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6629400" y="24685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9</a:t>
            </a:r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695302" name="Object 6"/>
          <p:cNvGraphicFramePr>
            <a:graphicFrameLocks noChangeAspect="1"/>
          </p:cNvGraphicFramePr>
          <p:nvPr/>
        </p:nvGraphicFramePr>
        <p:xfrm>
          <a:off x="1476375" y="2528888"/>
          <a:ext cx="8445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74" name="公式" r:id="rId1" imgW="219710" imgH="161290" progId="Equation.3">
                  <p:embed/>
                </p:oleObj>
              </mc:Choice>
              <mc:Fallback>
                <p:oleObj name="公式" r:id="rId1" imgW="219710" imgH="1612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528888"/>
                        <a:ext cx="844550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D2F2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3" name="Object 7"/>
          <p:cNvGraphicFramePr>
            <a:graphicFrameLocks noChangeAspect="1"/>
          </p:cNvGraphicFramePr>
          <p:nvPr/>
        </p:nvGraphicFramePr>
        <p:xfrm>
          <a:off x="3671888" y="2457450"/>
          <a:ext cx="400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75" name="公式" r:id="rId3" imgW="104140" imgH="161290" progId="Equation.3">
                  <p:embed/>
                </p:oleObj>
              </mc:Choice>
              <mc:Fallback>
                <p:oleObj name="公式" r:id="rId3" imgW="104140" imgH="1612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457450"/>
                        <a:ext cx="4000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7696200" y="1371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1.5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695305" name="Line 9"/>
          <p:cNvSpPr>
            <a:spLocks noChangeShapeType="1"/>
          </p:cNvSpPr>
          <p:nvPr/>
        </p:nvSpPr>
        <p:spPr bwMode="auto">
          <a:xfrm>
            <a:off x="7011988" y="966788"/>
            <a:ext cx="1704975" cy="20685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5306" name="Text Box 10"/>
          <p:cNvSpPr txBox="1">
            <a:spLocks noChangeArrowheads="1"/>
          </p:cNvSpPr>
          <p:nvPr/>
        </p:nvSpPr>
        <p:spPr bwMode="auto">
          <a:xfrm>
            <a:off x="7453313" y="1858963"/>
            <a:ext cx="365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Ｐ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07" name="Line 11"/>
          <p:cNvSpPr>
            <a:spLocks noChangeShapeType="1"/>
          </p:cNvSpPr>
          <p:nvPr/>
        </p:nvSpPr>
        <p:spPr bwMode="auto">
          <a:xfrm flipH="1">
            <a:off x="5078413" y="130175"/>
            <a:ext cx="2679700" cy="2922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5308" name="Line 12"/>
          <p:cNvSpPr>
            <a:spLocks noChangeShapeType="1"/>
          </p:cNvSpPr>
          <p:nvPr/>
        </p:nvSpPr>
        <p:spPr bwMode="auto">
          <a:xfrm>
            <a:off x="5078413" y="3052763"/>
            <a:ext cx="36544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5309" name="Line 13"/>
          <p:cNvSpPr>
            <a:spLocks noChangeShapeType="1"/>
          </p:cNvSpPr>
          <p:nvPr/>
        </p:nvSpPr>
        <p:spPr bwMode="auto">
          <a:xfrm flipH="1" flipV="1">
            <a:off x="7758113" y="76200"/>
            <a:ext cx="974725" cy="29940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5310" name="Line 14"/>
          <p:cNvSpPr>
            <a:spLocks noChangeShapeType="1"/>
          </p:cNvSpPr>
          <p:nvPr/>
        </p:nvSpPr>
        <p:spPr bwMode="auto">
          <a:xfrm>
            <a:off x="6143625" y="1911350"/>
            <a:ext cx="21939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5311" name="Text Box 15"/>
          <p:cNvSpPr txBox="1">
            <a:spLocks noChangeArrowheads="1"/>
          </p:cNvSpPr>
          <p:nvPr/>
        </p:nvSpPr>
        <p:spPr bwMode="auto">
          <a:xfrm>
            <a:off x="7712075" y="-152400"/>
            <a:ext cx="36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Ａ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12" name="Text Box 16"/>
          <p:cNvSpPr txBox="1">
            <a:spLocks noChangeArrowheads="1"/>
          </p:cNvSpPr>
          <p:nvPr/>
        </p:nvSpPr>
        <p:spPr bwMode="auto">
          <a:xfrm>
            <a:off x="4648200" y="25146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Ｂ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13" name="Text Box 17"/>
          <p:cNvSpPr txBox="1">
            <a:spLocks noChangeArrowheads="1"/>
          </p:cNvSpPr>
          <p:nvPr/>
        </p:nvSpPr>
        <p:spPr bwMode="auto">
          <a:xfrm>
            <a:off x="6477000" y="533400"/>
            <a:ext cx="36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Ｆ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14" name="Text Box 18"/>
          <p:cNvSpPr txBox="1">
            <a:spLocks noChangeArrowheads="1"/>
          </p:cNvSpPr>
          <p:nvPr/>
        </p:nvSpPr>
        <p:spPr bwMode="auto">
          <a:xfrm>
            <a:off x="8016875" y="628650"/>
            <a:ext cx="365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Ｇ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15" name="Text Box 19"/>
          <p:cNvSpPr txBox="1">
            <a:spLocks noChangeArrowheads="1"/>
          </p:cNvSpPr>
          <p:nvPr/>
        </p:nvSpPr>
        <p:spPr bwMode="auto">
          <a:xfrm>
            <a:off x="8337550" y="1573213"/>
            <a:ext cx="365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Ｅ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16" name="Text Box 20"/>
          <p:cNvSpPr txBox="1">
            <a:spLocks noChangeArrowheads="1"/>
          </p:cNvSpPr>
          <p:nvPr/>
        </p:nvSpPr>
        <p:spPr bwMode="auto">
          <a:xfrm>
            <a:off x="8702675" y="2678113"/>
            <a:ext cx="365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Ｃ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17" name="Text Box 21"/>
          <p:cNvSpPr txBox="1">
            <a:spLocks noChangeArrowheads="1"/>
          </p:cNvSpPr>
          <p:nvPr/>
        </p:nvSpPr>
        <p:spPr bwMode="auto">
          <a:xfrm>
            <a:off x="5600700" y="155575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Ｄ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5318" name="Line 22"/>
          <p:cNvSpPr>
            <a:spLocks noChangeShapeType="1"/>
          </p:cNvSpPr>
          <p:nvPr/>
        </p:nvSpPr>
        <p:spPr bwMode="auto">
          <a:xfrm>
            <a:off x="7029450" y="949325"/>
            <a:ext cx="10318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5320" name="Text Box 24"/>
          <p:cNvSpPr txBox="1">
            <a:spLocks noChangeArrowheads="1"/>
          </p:cNvSpPr>
          <p:nvPr/>
        </p:nvSpPr>
        <p:spPr bwMode="auto">
          <a:xfrm>
            <a:off x="215900" y="3354388"/>
            <a:ext cx="518160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）已知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:△</a:t>
            </a:r>
            <a:r>
              <a:rPr lang="en-US" altLang="zh-CN">
                <a:solidFill>
                  <a:srgbClr val="000000"/>
                </a:solidFill>
              </a:rPr>
              <a:t>ABC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三边长分别为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i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i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</a:rPr>
              <a:t>c</a:t>
            </a:r>
            <a:r>
              <a:rPr lang="zh-CN" altLang="en-US" i="1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它的三条中位线组成△</a:t>
            </a:r>
            <a:r>
              <a:rPr lang="en-US" altLang="zh-CN">
                <a:solidFill>
                  <a:srgbClr val="000000"/>
                </a:solidFill>
              </a:rPr>
              <a:t>DEF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,△</a:t>
            </a:r>
            <a:r>
              <a:rPr lang="en-US" altLang="zh-CN">
                <a:solidFill>
                  <a:srgbClr val="000000"/>
                </a:solidFill>
              </a:rPr>
              <a:t>DEF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的三条中位线又组成△</a:t>
            </a:r>
            <a:r>
              <a:rPr lang="en-US" altLang="zh-CN">
                <a:solidFill>
                  <a:srgbClr val="000000"/>
                </a:solidFill>
              </a:rPr>
              <a:t>HPN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则△ </a:t>
            </a:r>
            <a:r>
              <a:rPr lang="en-US" altLang="zh-CN">
                <a:solidFill>
                  <a:srgbClr val="000000"/>
                </a:solidFill>
              </a:rPr>
              <a:t>HPN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的周长等于</a:t>
            </a:r>
            <a:r>
              <a:rPr lang="en-US" altLang="zh-CN" baseline="-25000">
                <a:solidFill>
                  <a:srgbClr val="000000"/>
                </a:solidFill>
              </a:rPr>
              <a:t>—————</a:t>
            </a:r>
            <a:r>
              <a:rPr lang="en-US" altLang="zh-CN" baseline="-2500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为△ </a:t>
            </a:r>
            <a:r>
              <a:rPr lang="en-US" altLang="zh-CN">
                <a:solidFill>
                  <a:srgbClr val="000000"/>
                </a:solidFill>
              </a:rPr>
              <a:t>ABC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周长的</a:t>
            </a:r>
            <a:r>
              <a:rPr lang="en-US" altLang="zh-CN" baseline="-25000">
                <a:solidFill>
                  <a:srgbClr val="000000"/>
                </a:solidFill>
              </a:rPr>
              <a:t>——</a:t>
            </a:r>
            <a:r>
              <a:rPr lang="en-US" altLang="zh-CN" baseline="-2500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面积为△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</a:rPr>
              <a:t>ABC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</a:rPr>
              <a:t>面积的</a:t>
            </a:r>
            <a:r>
              <a:rPr lang="en-US" altLang="zh-CN" baseline="-25000">
                <a:solidFill>
                  <a:srgbClr val="000000"/>
                </a:solidFill>
              </a:rPr>
              <a:t>——</a:t>
            </a:r>
            <a:r>
              <a:rPr lang="en-US" altLang="zh-CN" u="sng" baseline="-2500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endParaRPr lang="en-US" altLang="zh-CN" baseline="-25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695321" name="Group 25"/>
          <p:cNvGrpSpPr/>
          <p:nvPr/>
        </p:nvGrpSpPr>
        <p:grpSpPr bwMode="auto">
          <a:xfrm>
            <a:off x="5940425" y="3357563"/>
            <a:ext cx="3581400" cy="2800350"/>
            <a:chOff x="3696" y="2112"/>
            <a:chExt cx="2256" cy="1764"/>
          </a:xfrm>
        </p:grpSpPr>
        <p:sp>
          <p:nvSpPr>
            <p:cNvPr id="695322" name="Text Box 26"/>
            <p:cNvSpPr txBox="1">
              <a:spLocks noChangeArrowheads="1"/>
            </p:cNvSpPr>
            <p:nvPr/>
          </p:nvSpPr>
          <p:spPr bwMode="auto">
            <a:xfrm>
              <a:off x="3696" y="3495"/>
              <a:ext cx="500" cy="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ffectLst/>
            <a:scene3d>
              <a:camera prst="legacyObliqueBottom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00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FFFF00"/>
                  </a:solidFill>
                </a:rPr>
                <a:t>B</a:t>
              </a:r>
              <a:endParaRPr lang="en-US" altLang="zh-CN" sz="2800">
                <a:solidFill>
                  <a:srgbClr val="FFFF00"/>
                </a:solidFill>
              </a:endParaRPr>
            </a:p>
          </p:txBody>
        </p:sp>
        <p:sp>
          <p:nvSpPr>
            <p:cNvPr id="695323" name="Text Box 27"/>
            <p:cNvSpPr txBox="1">
              <a:spLocks noChangeArrowheads="1"/>
            </p:cNvSpPr>
            <p:nvPr/>
          </p:nvSpPr>
          <p:spPr bwMode="auto">
            <a:xfrm>
              <a:off x="5452" y="3543"/>
              <a:ext cx="500" cy="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ffectLst/>
            <a:scene3d>
              <a:camera prst="legacyObliqueBottom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00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C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  <p:sp>
          <p:nvSpPr>
            <p:cNvPr id="695324" name="Text Box 28"/>
            <p:cNvSpPr txBox="1">
              <a:spLocks noChangeArrowheads="1"/>
            </p:cNvSpPr>
            <p:nvPr/>
          </p:nvSpPr>
          <p:spPr bwMode="auto">
            <a:xfrm>
              <a:off x="5020" y="2112"/>
              <a:ext cx="500" cy="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ffectLst/>
            <a:scene3d>
              <a:camera prst="legacyObliqueBottomLeft"/>
              <a:lightRig rig="legacyFlat3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00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A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  <p:grpSp>
          <p:nvGrpSpPr>
            <p:cNvPr id="695325" name="Group 29"/>
            <p:cNvGrpSpPr/>
            <p:nvPr/>
          </p:nvGrpSpPr>
          <p:grpSpPr bwMode="auto">
            <a:xfrm>
              <a:off x="3929" y="2315"/>
              <a:ext cx="1498" cy="1475"/>
              <a:chOff x="3833" y="2612"/>
              <a:chExt cx="1498" cy="1475"/>
            </a:xfrm>
          </p:grpSpPr>
          <p:sp>
            <p:nvSpPr>
              <p:cNvPr id="695326" name="Line 30"/>
              <p:cNvSpPr>
                <a:spLocks noChangeShapeType="1"/>
              </p:cNvSpPr>
              <p:nvPr/>
            </p:nvSpPr>
            <p:spPr bwMode="auto">
              <a:xfrm flipH="1">
                <a:off x="3833" y="2612"/>
                <a:ext cx="1069" cy="147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327" name="Line 31"/>
              <p:cNvSpPr>
                <a:spLocks noChangeShapeType="1"/>
              </p:cNvSpPr>
              <p:nvPr/>
            </p:nvSpPr>
            <p:spPr bwMode="auto">
              <a:xfrm>
                <a:off x="3833" y="4087"/>
                <a:ext cx="149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328" name="Line 32"/>
              <p:cNvSpPr>
                <a:spLocks noChangeShapeType="1"/>
              </p:cNvSpPr>
              <p:nvPr/>
            </p:nvSpPr>
            <p:spPr bwMode="auto">
              <a:xfrm flipH="1" flipV="1">
                <a:off x="4902" y="2612"/>
                <a:ext cx="429" cy="147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95329" name="Group 33"/>
          <p:cNvGrpSpPr/>
          <p:nvPr/>
        </p:nvGrpSpPr>
        <p:grpSpPr bwMode="auto">
          <a:xfrm>
            <a:off x="6629400" y="4329113"/>
            <a:ext cx="2371725" cy="2119312"/>
            <a:chOff x="4176" y="2727"/>
            <a:chExt cx="1494" cy="1335"/>
          </a:xfrm>
        </p:grpSpPr>
        <p:sp>
          <p:nvSpPr>
            <p:cNvPr id="695330" name="Text Box 34"/>
            <p:cNvSpPr txBox="1">
              <a:spLocks noChangeArrowheads="1"/>
            </p:cNvSpPr>
            <p:nvPr/>
          </p:nvSpPr>
          <p:spPr bwMode="auto">
            <a:xfrm>
              <a:off x="4176" y="2727"/>
              <a:ext cx="4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D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  <p:sp>
          <p:nvSpPr>
            <p:cNvPr id="695331" name="Text Box 35"/>
            <p:cNvSpPr txBox="1">
              <a:spLocks noChangeArrowheads="1"/>
            </p:cNvSpPr>
            <p:nvPr/>
          </p:nvSpPr>
          <p:spPr bwMode="auto">
            <a:xfrm>
              <a:off x="5232" y="2785"/>
              <a:ext cx="43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E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  <p:grpSp>
          <p:nvGrpSpPr>
            <p:cNvPr id="695332" name="Group 36"/>
            <p:cNvGrpSpPr/>
            <p:nvPr/>
          </p:nvGrpSpPr>
          <p:grpSpPr bwMode="auto">
            <a:xfrm>
              <a:off x="4539" y="2966"/>
              <a:ext cx="624" cy="812"/>
              <a:chOff x="4443" y="3263"/>
              <a:chExt cx="624" cy="812"/>
            </a:xfrm>
          </p:grpSpPr>
          <p:sp>
            <p:nvSpPr>
              <p:cNvPr id="695333" name="Line 37"/>
              <p:cNvSpPr>
                <a:spLocks noChangeShapeType="1"/>
              </p:cNvSpPr>
              <p:nvPr/>
            </p:nvSpPr>
            <p:spPr bwMode="auto">
              <a:xfrm>
                <a:off x="4443" y="3280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334" name="Line 38"/>
              <p:cNvSpPr>
                <a:spLocks noChangeShapeType="1"/>
              </p:cNvSpPr>
              <p:nvPr/>
            </p:nvSpPr>
            <p:spPr bwMode="auto">
              <a:xfrm>
                <a:off x="4448" y="3263"/>
                <a:ext cx="219" cy="81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335" name="Line 39"/>
              <p:cNvSpPr>
                <a:spLocks noChangeShapeType="1"/>
              </p:cNvSpPr>
              <p:nvPr/>
            </p:nvSpPr>
            <p:spPr bwMode="auto">
              <a:xfrm flipH="1">
                <a:off x="4684" y="3263"/>
                <a:ext cx="381" cy="81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5336" name="Text Box 40"/>
            <p:cNvSpPr txBox="1">
              <a:spLocks noChangeArrowheads="1"/>
            </p:cNvSpPr>
            <p:nvPr/>
          </p:nvSpPr>
          <p:spPr bwMode="auto">
            <a:xfrm>
              <a:off x="4698" y="3735"/>
              <a:ext cx="4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F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95337" name="Object 41"/>
          <p:cNvGraphicFramePr>
            <a:graphicFrameLocks noChangeAspect="1"/>
          </p:cNvGraphicFramePr>
          <p:nvPr/>
        </p:nvGraphicFramePr>
        <p:xfrm>
          <a:off x="4248150" y="4976813"/>
          <a:ext cx="20875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76" name="Equation" r:id="rId5" imgW="694690" imgH="356870" progId="Equation.3">
                  <p:embed/>
                </p:oleObj>
              </mc:Choice>
              <mc:Fallback>
                <p:oleObj name="Equation" r:id="rId5" imgW="694690" imgH="35687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976813"/>
                        <a:ext cx="208756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38" name="Object 42"/>
          <p:cNvGraphicFramePr>
            <a:graphicFrameLocks noChangeAspect="1"/>
          </p:cNvGraphicFramePr>
          <p:nvPr/>
        </p:nvGraphicFramePr>
        <p:xfrm>
          <a:off x="3703638" y="5440363"/>
          <a:ext cx="7715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77" name="Equation" r:id="rId7" imgW="139065" imgH="356870" progId="Equation.3">
                  <p:embed/>
                </p:oleObj>
              </mc:Choice>
              <mc:Fallback>
                <p:oleObj name="Equation" r:id="rId7" imgW="139065" imgH="35687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5440363"/>
                        <a:ext cx="7715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39" name="Object 43"/>
          <p:cNvGraphicFramePr>
            <a:graphicFrameLocks noChangeAspect="1"/>
          </p:cNvGraphicFramePr>
          <p:nvPr/>
        </p:nvGraphicFramePr>
        <p:xfrm>
          <a:off x="3384550" y="5867400"/>
          <a:ext cx="8175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78" name="Equation" r:id="rId9" imgW="196850" imgH="356870" progId="Equation.3">
                  <p:embed/>
                </p:oleObj>
              </mc:Choice>
              <mc:Fallback>
                <p:oleObj name="Equation" r:id="rId9" imgW="196850" imgH="35687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5867400"/>
                        <a:ext cx="8175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5340" name="Group 44"/>
          <p:cNvGrpSpPr/>
          <p:nvPr/>
        </p:nvGrpSpPr>
        <p:grpSpPr bwMode="auto">
          <a:xfrm>
            <a:off x="6985000" y="4257675"/>
            <a:ext cx="1717675" cy="1433513"/>
            <a:chOff x="4390" y="2679"/>
            <a:chExt cx="1082" cy="903"/>
          </a:xfrm>
        </p:grpSpPr>
        <p:grpSp>
          <p:nvGrpSpPr>
            <p:cNvPr id="695341" name="Group 45"/>
            <p:cNvGrpSpPr/>
            <p:nvPr/>
          </p:nvGrpSpPr>
          <p:grpSpPr bwMode="auto">
            <a:xfrm>
              <a:off x="4648" y="2983"/>
              <a:ext cx="347" cy="381"/>
              <a:chOff x="4622" y="2515"/>
              <a:chExt cx="863" cy="844"/>
            </a:xfrm>
          </p:grpSpPr>
          <p:sp>
            <p:nvSpPr>
              <p:cNvPr id="695342" name="Line 46"/>
              <p:cNvSpPr>
                <a:spLocks noChangeShapeType="1"/>
              </p:cNvSpPr>
              <p:nvPr/>
            </p:nvSpPr>
            <p:spPr bwMode="auto">
              <a:xfrm flipH="1">
                <a:off x="4622" y="2515"/>
                <a:ext cx="616" cy="84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343" name="Line 47"/>
              <p:cNvSpPr>
                <a:spLocks noChangeShapeType="1"/>
              </p:cNvSpPr>
              <p:nvPr/>
            </p:nvSpPr>
            <p:spPr bwMode="auto">
              <a:xfrm>
                <a:off x="4622" y="3359"/>
                <a:ext cx="86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344" name="Line 48"/>
              <p:cNvSpPr>
                <a:spLocks noChangeShapeType="1"/>
              </p:cNvSpPr>
              <p:nvPr/>
            </p:nvSpPr>
            <p:spPr bwMode="auto">
              <a:xfrm flipH="1" flipV="1">
                <a:off x="5238" y="2515"/>
                <a:ext cx="247" cy="84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5345" name="Text Box 49"/>
            <p:cNvSpPr txBox="1">
              <a:spLocks noChangeArrowheads="1"/>
            </p:cNvSpPr>
            <p:nvPr/>
          </p:nvSpPr>
          <p:spPr bwMode="auto">
            <a:xfrm>
              <a:off x="4773" y="2679"/>
              <a:ext cx="4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H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  <p:sp>
          <p:nvSpPr>
            <p:cNvPr id="695346" name="Text Box 50"/>
            <p:cNvSpPr txBox="1">
              <a:spLocks noChangeArrowheads="1"/>
            </p:cNvSpPr>
            <p:nvPr/>
          </p:nvSpPr>
          <p:spPr bwMode="auto">
            <a:xfrm>
              <a:off x="4390" y="3255"/>
              <a:ext cx="41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P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  <p:sp>
          <p:nvSpPr>
            <p:cNvPr id="695347" name="Text Box 51"/>
            <p:cNvSpPr txBox="1">
              <a:spLocks noChangeArrowheads="1"/>
            </p:cNvSpPr>
            <p:nvPr/>
          </p:nvSpPr>
          <p:spPr bwMode="auto">
            <a:xfrm>
              <a:off x="4980" y="3218"/>
              <a:ext cx="4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N</a:t>
              </a:r>
              <a:endParaRPr lang="en-US" altLang="zh-CN" sz="2800">
                <a:solidFill>
                  <a:srgbClr val="000000"/>
                </a:solidFill>
              </a:endParaRPr>
            </a:p>
          </p:txBody>
        </p:sp>
      </p:grpSp>
      <p:sp>
        <p:nvSpPr>
          <p:cNvPr id="695348" name="Text Box 52"/>
          <p:cNvSpPr txBox="1">
            <a:spLocks noChangeArrowheads="1"/>
          </p:cNvSpPr>
          <p:nvPr/>
        </p:nvSpPr>
        <p:spPr bwMode="auto">
          <a:xfrm>
            <a:off x="304800" y="106363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ea typeface="楷体_GB2312" panose="02010609030101010101" pitchFamily="49" charset="-122"/>
              </a:rPr>
              <a:t>提高练习：</a:t>
            </a:r>
            <a:endParaRPr lang="zh-CN" altLang="en-US">
              <a:solidFill>
                <a:srgbClr val="000000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autoUpdateAnimBg="0"/>
      <p:bldP spid="695300" grpId="0" autoUpdateAnimBg="0"/>
      <p:bldP spid="6953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0" y="76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altLang="zh-CN">
                <a:solidFill>
                  <a:schemeClr val="tx1"/>
                </a:solidFill>
                <a:ea typeface="楷体_GB2312" panose="02010609030101010101" pitchFamily="49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ea typeface="楷体_GB2312" panose="02010609030101010101" pitchFamily="49" charset="-122"/>
              </a:rPr>
              <a:t>、证明线段倍分关系的方法常有三种：</a:t>
            </a:r>
            <a:endParaRPr lang="zh-CN" altLang="en-US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696323" name="Group 3"/>
          <p:cNvGrpSpPr/>
          <p:nvPr/>
        </p:nvGrpSpPr>
        <p:grpSpPr bwMode="auto">
          <a:xfrm>
            <a:off x="0" y="0"/>
            <a:ext cx="9220200" cy="2362200"/>
            <a:chOff x="0" y="-48"/>
            <a:chExt cx="5808" cy="1488"/>
          </a:xfrm>
        </p:grpSpPr>
        <p:pic>
          <p:nvPicPr>
            <p:cNvPr id="696324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" y="48"/>
              <a:ext cx="1307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6325" name="Line 5"/>
            <p:cNvSpPr>
              <a:spLocks noChangeShapeType="1"/>
            </p:cNvSpPr>
            <p:nvPr/>
          </p:nvSpPr>
          <p:spPr bwMode="auto">
            <a:xfrm>
              <a:off x="4368" y="768"/>
              <a:ext cx="67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26" name="Text Box 6"/>
            <p:cNvSpPr txBox="1">
              <a:spLocks noChangeArrowheads="1"/>
            </p:cNvSpPr>
            <p:nvPr/>
          </p:nvSpPr>
          <p:spPr bwMode="auto">
            <a:xfrm>
              <a:off x="4800" y="-48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A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27" name="Text Box 7"/>
            <p:cNvSpPr txBox="1">
              <a:spLocks noChangeArrowheads="1"/>
            </p:cNvSpPr>
            <p:nvPr/>
          </p:nvSpPr>
          <p:spPr bwMode="auto">
            <a:xfrm>
              <a:off x="5136" y="1047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B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28" name="Text Box 8"/>
            <p:cNvSpPr txBox="1">
              <a:spLocks noChangeArrowheads="1"/>
            </p:cNvSpPr>
            <p:nvPr/>
          </p:nvSpPr>
          <p:spPr bwMode="auto">
            <a:xfrm>
              <a:off x="3648" y="104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C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29" name="Text Box 9"/>
            <p:cNvSpPr txBox="1">
              <a:spLocks noChangeArrowheads="1"/>
            </p:cNvSpPr>
            <p:nvPr/>
          </p:nvSpPr>
          <p:spPr bwMode="auto">
            <a:xfrm>
              <a:off x="4080" y="345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D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30" name="Text Box 10"/>
            <p:cNvSpPr txBox="1">
              <a:spLocks noChangeArrowheads="1"/>
            </p:cNvSpPr>
            <p:nvPr/>
          </p:nvSpPr>
          <p:spPr bwMode="auto">
            <a:xfrm>
              <a:off x="4896" y="38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E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pSp>
          <p:nvGrpSpPr>
            <p:cNvPr id="696331" name="Group 11"/>
            <p:cNvGrpSpPr/>
            <p:nvPr/>
          </p:nvGrpSpPr>
          <p:grpSpPr bwMode="auto">
            <a:xfrm>
              <a:off x="3676" y="451"/>
              <a:ext cx="740" cy="365"/>
              <a:chOff x="3264" y="2467"/>
              <a:chExt cx="740" cy="365"/>
            </a:xfrm>
          </p:grpSpPr>
          <p:sp>
            <p:nvSpPr>
              <p:cNvPr id="696332" name="Oval 12"/>
              <p:cNvSpPr>
                <a:spLocks noChangeArrowheads="1"/>
              </p:cNvSpPr>
              <p:nvPr/>
            </p:nvSpPr>
            <p:spPr bwMode="auto">
              <a:xfrm>
                <a:off x="3888" y="2739"/>
                <a:ext cx="116" cy="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33" name="Text Box 13"/>
              <p:cNvSpPr txBox="1">
                <a:spLocks noChangeArrowheads="1"/>
              </p:cNvSpPr>
              <p:nvPr/>
            </p:nvSpPr>
            <p:spPr bwMode="auto">
              <a:xfrm>
                <a:off x="3264" y="2467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zh-CN" altLang="en-US">
                    <a:solidFill>
                      <a:srgbClr val="009900"/>
                    </a:solidFill>
                    <a:ea typeface="楷体_GB2312" panose="02010609030101010101" pitchFamily="49" charset="-122"/>
                  </a:rPr>
                  <a:t>中点</a:t>
                </a:r>
                <a:endParaRPr lang="zh-CN" altLang="en-US">
                  <a:solidFill>
                    <a:srgbClr val="009900"/>
                  </a:solidFill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696334" name="Group 14"/>
            <p:cNvGrpSpPr/>
            <p:nvPr/>
          </p:nvGrpSpPr>
          <p:grpSpPr bwMode="auto">
            <a:xfrm>
              <a:off x="4992" y="528"/>
              <a:ext cx="816" cy="365"/>
              <a:chOff x="4896" y="2563"/>
              <a:chExt cx="816" cy="365"/>
            </a:xfrm>
          </p:grpSpPr>
          <p:sp>
            <p:nvSpPr>
              <p:cNvPr id="696335" name="Oval 15"/>
              <p:cNvSpPr>
                <a:spLocks noChangeArrowheads="1"/>
              </p:cNvSpPr>
              <p:nvPr/>
            </p:nvSpPr>
            <p:spPr bwMode="auto">
              <a:xfrm>
                <a:off x="4896" y="2739"/>
                <a:ext cx="116" cy="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36" name="Text Box 16"/>
              <p:cNvSpPr txBox="1">
                <a:spLocks noChangeArrowheads="1"/>
              </p:cNvSpPr>
              <p:nvPr/>
            </p:nvSpPr>
            <p:spPr bwMode="auto">
              <a:xfrm>
                <a:off x="5040" y="2563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zh-CN" altLang="en-US">
                    <a:solidFill>
                      <a:srgbClr val="009900"/>
                    </a:solidFill>
                    <a:ea typeface="楷体_GB2312" panose="02010609030101010101" pitchFamily="49" charset="-122"/>
                  </a:rPr>
                  <a:t>中点</a:t>
                </a:r>
                <a:endParaRPr lang="zh-CN" altLang="en-US">
                  <a:solidFill>
                    <a:srgbClr val="009900"/>
                  </a:solidFill>
                  <a:ea typeface="楷体_GB2312" panose="02010609030101010101" pitchFamily="49" charset="-122"/>
                </a:endParaRPr>
              </a:p>
            </p:txBody>
          </p:sp>
        </p:grpSp>
        <p:sp>
          <p:nvSpPr>
            <p:cNvPr id="696337" name="Text Box 17"/>
            <p:cNvSpPr txBox="1">
              <a:spLocks noChangeArrowheads="1"/>
            </p:cNvSpPr>
            <p:nvPr/>
          </p:nvSpPr>
          <p:spPr bwMode="auto">
            <a:xfrm>
              <a:off x="0" y="423"/>
              <a:ext cx="32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（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1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）三角形中位线定理。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grpSp>
        <p:nvGrpSpPr>
          <p:cNvPr id="696338" name="Group 18"/>
          <p:cNvGrpSpPr/>
          <p:nvPr/>
        </p:nvGrpSpPr>
        <p:grpSpPr bwMode="auto">
          <a:xfrm>
            <a:off x="152400" y="2362200"/>
            <a:ext cx="8991600" cy="1800225"/>
            <a:chOff x="96" y="1410"/>
            <a:chExt cx="5664" cy="1134"/>
          </a:xfrm>
        </p:grpSpPr>
        <p:pic>
          <p:nvPicPr>
            <p:cNvPr id="696339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509"/>
              <a:ext cx="1488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6340" name="Line 20"/>
            <p:cNvSpPr>
              <a:spLocks noChangeShapeType="1"/>
            </p:cNvSpPr>
            <p:nvPr/>
          </p:nvSpPr>
          <p:spPr bwMode="auto">
            <a:xfrm flipV="1">
              <a:off x="3936" y="1977"/>
              <a:ext cx="672" cy="43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41" name="Text Box 21"/>
            <p:cNvSpPr txBox="1">
              <a:spLocks noChangeArrowheads="1"/>
            </p:cNvSpPr>
            <p:nvPr/>
          </p:nvSpPr>
          <p:spPr bwMode="auto">
            <a:xfrm>
              <a:off x="5280" y="2217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A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42" name="Text Box 22"/>
            <p:cNvSpPr txBox="1">
              <a:spLocks noChangeArrowheads="1"/>
            </p:cNvSpPr>
            <p:nvPr/>
          </p:nvSpPr>
          <p:spPr bwMode="auto">
            <a:xfrm>
              <a:off x="36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B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43" name="Text Box 23"/>
            <p:cNvSpPr txBox="1">
              <a:spLocks noChangeArrowheads="1"/>
            </p:cNvSpPr>
            <p:nvPr/>
          </p:nvSpPr>
          <p:spPr bwMode="auto">
            <a:xfrm>
              <a:off x="3648" y="221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C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44" name="Line 24"/>
            <p:cNvSpPr>
              <a:spLocks noChangeShapeType="1"/>
            </p:cNvSpPr>
            <p:nvPr/>
          </p:nvSpPr>
          <p:spPr bwMode="auto">
            <a:xfrm flipH="1">
              <a:off x="96" y="1458"/>
              <a:ext cx="56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45" name="Line 25"/>
            <p:cNvSpPr>
              <a:spLocks noChangeShapeType="1"/>
            </p:cNvSpPr>
            <p:nvPr/>
          </p:nvSpPr>
          <p:spPr bwMode="auto">
            <a:xfrm>
              <a:off x="3888" y="2265"/>
              <a:ext cx="14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46" name="Line 26"/>
            <p:cNvSpPr>
              <a:spLocks noChangeShapeType="1"/>
            </p:cNvSpPr>
            <p:nvPr/>
          </p:nvSpPr>
          <p:spPr bwMode="auto">
            <a:xfrm>
              <a:off x="4032" y="2265"/>
              <a:ext cx="0" cy="1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47" name="Text Box 27"/>
            <p:cNvSpPr txBox="1">
              <a:spLocks noChangeArrowheads="1"/>
            </p:cNvSpPr>
            <p:nvPr/>
          </p:nvSpPr>
          <p:spPr bwMode="auto">
            <a:xfrm>
              <a:off x="4560" y="168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D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grpSp>
          <p:nvGrpSpPr>
            <p:cNvPr id="696348" name="Group 28"/>
            <p:cNvGrpSpPr/>
            <p:nvPr/>
          </p:nvGrpSpPr>
          <p:grpSpPr bwMode="auto">
            <a:xfrm>
              <a:off x="4560" y="1737"/>
              <a:ext cx="816" cy="365"/>
              <a:chOff x="4896" y="2563"/>
              <a:chExt cx="816" cy="365"/>
            </a:xfrm>
          </p:grpSpPr>
          <p:sp>
            <p:nvSpPr>
              <p:cNvPr id="696349" name="Oval 29"/>
              <p:cNvSpPr>
                <a:spLocks noChangeArrowheads="1"/>
              </p:cNvSpPr>
              <p:nvPr/>
            </p:nvSpPr>
            <p:spPr bwMode="auto">
              <a:xfrm>
                <a:off x="4896" y="2739"/>
                <a:ext cx="116" cy="9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50" name="Text Box 30"/>
              <p:cNvSpPr txBox="1">
                <a:spLocks noChangeArrowheads="1"/>
              </p:cNvSpPr>
              <p:nvPr/>
            </p:nvSpPr>
            <p:spPr bwMode="auto">
              <a:xfrm>
                <a:off x="5040" y="2563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zh-CN" altLang="en-US">
                    <a:solidFill>
                      <a:srgbClr val="009900"/>
                    </a:solidFill>
                    <a:ea typeface="楷体_GB2312" panose="02010609030101010101" pitchFamily="49" charset="-122"/>
                  </a:rPr>
                  <a:t>中点</a:t>
                </a:r>
                <a:endParaRPr lang="zh-CN" altLang="en-US">
                  <a:solidFill>
                    <a:srgbClr val="009900"/>
                  </a:solidFill>
                  <a:ea typeface="楷体_GB2312" panose="02010609030101010101" pitchFamily="49" charset="-122"/>
                </a:endParaRPr>
              </a:p>
            </p:txBody>
          </p:sp>
        </p:grpSp>
        <p:sp>
          <p:nvSpPr>
            <p:cNvPr id="696351" name="Text Box 31"/>
            <p:cNvSpPr txBox="1">
              <a:spLocks noChangeArrowheads="1"/>
            </p:cNvSpPr>
            <p:nvPr/>
          </p:nvSpPr>
          <p:spPr bwMode="auto">
            <a:xfrm>
              <a:off x="96" y="1506"/>
              <a:ext cx="355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（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2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）直角三角形斜边上的中线等于斜边的一半。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  <p:grpSp>
        <p:nvGrpSpPr>
          <p:cNvPr id="696352" name="Group 32"/>
          <p:cNvGrpSpPr/>
          <p:nvPr/>
        </p:nvGrpSpPr>
        <p:grpSpPr bwMode="auto">
          <a:xfrm>
            <a:off x="152400" y="4205288"/>
            <a:ext cx="9067800" cy="1738312"/>
            <a:chOff x="96" y="2553"/>
            <a:chExt cx="5712" cy="1095"/>
          </a:xfrm>
        </p:grpSpPr>
        <p:pic>
          <p:nvPicPr>
            <p:cNvPr id="696353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622"/>
              <a:ext cx="153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6354" name="Text Box 34"/>
            <p:cNvSpPr txBox="1">
              <a:spLocks noChangeArrowheads="1"/>
            </p:cNvSpPr>
            <p:nvPr/>
          </p:nvSpPr>
          <p:spPr bwMode="auto">
            <a:xfrm>
              <a:off x="5328" y="3321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A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55" name="Text Box 35"/>
            <p:cNvSpPr txBox="1">
              <a:spLocks noChangeArrowheads="1"/>
            </p:cNvSpPr>
            <p:nvPr/>
          </p:nvSpPr>
          <p:spPr bwMode="auto">
            <a:xfrm>
              <a:off x="3648" y="2553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B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56" name="Text Box 36"/>
            <p:cNvSpPr txBox="1">
              <a:spLocks noChangeArrowheads="1"/>
            </p:cNvSpPr>
            <p:nvPr/>
          </p:nvSpPr>
          <p:spPr bwMode="auto">
            <a:xfrm>
              <a:off x="3696" y="3321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chemeClr val="tx1"/>
                  </a:solidFill>
                  <a:ea typeface="楷体_GB2312" panose="02010609030101010101" pitchFamily="49" charset="-122"/>
                </a:rPr>
                <a:t>C</a:t>
              </a:r>
              <a:endParaRPr lang="en-US" altLang="zh-CN" sz="2800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57" name="Line 37"/>
            <p:cNvSpPr>
              <a:spLocks noChangeShapeType="1"/>
            </p:cNvSpPr>
            <p:nvPr/>
          </p:nvSpPr>
          <p:spPr bwMode="auto">
            <a:xfrm flipH="1">
              <a:off x="96" y="2553"/>
              <a:ext cx="56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58" name="Line 38"/>
            <p:cNvSpPr>
              <a:spLocks noChangeShapeType="1"/>
            </p:cNvSpPr>
            <p:nvPr/>
          </p:nvSpPr>
          <p:spPr bwMode="auto">
            <a:xfrm>
              <a:off x="3936" y="3408"/>
              <a:ext cx="14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59" name="Line 39"/>
            <p:cNvSpPr>
              <a:spLocks noChangeShapeType="1"/>
            </p:cNvSpPr>
            <p:nvPr/>
          </p:nvSpPr>
          <p:spPr bwMode="auto">
            <a:xfrm>
              <a:off x="4080" y="3408"/>
              <a:ext cx="0" cy="1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60" name="Arc 40"/>
            <p:cNvSpPr/>
            <p:nvPr/>
          </p:nvSpPr>
          <p:spPr bwMode="auto">
            <a:xfrm flipH="1">
              <a:off x="5040" y="3360"/>
              <a:ext cx="4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361" name="Text Box 41"/>
            <p:cNvSpPr txBox="1">
              <a:spLocks noChangeArrowheads="1"/>
            </p:cNvSpPr>
            <p:nvPr/>
          </p:nvSpPr>
          <p:spPr bwMode="auto">
            <a:xfrm>
              <a:off x="4608" y="326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en-US" altLang="zh-CN" sz="2800">
                  <a:solidFill>
                    <a:srgbClr val="FF3300"/>
                  </a:solidFill>
                  <a:ea typeface="楷体_GB2312" panose="02010609030101010101" pitchFamily="49" charset="-122"/>
                </a:rPr>
                <a:t>30</a:t>
              </a:r>
              <a:r>
                <a:rPr lang="en-US" altLang="zh-CN" sz="2800" baseline="30000">
                  <a:solidFill>
                    <a:srgbClr val="FF3300"/>
                  </a:solidFill>
                  <a:ea typeface="楷体_GB2312" panose="02010609030101010101" pitchFamily="49" charset="-122"/>
                </a:rPr>
                <a:t>0</a:t>
              </a:r>
              <a:endParaRPr lang="en-US" altLang="zh-CN" sz="2800">
                <a:solidFill>
                  <a:srgbClr val="FF3300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96362" name="Text Box 42"/>
            <p:cNvSpPr txBox="1">
              <a:spLocks noChangeArrowheads="1"/>
            </p:cNvSpPr>
            <p:nvPr/>
          </p:nvSpPr>
          <p:spPr bwMode="auto">
            <a:xfrm>
              <a:off x="144" y="2553"/>
              <a:ext cx="355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（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3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）直角三角形</a:t>
              </a:r>
              <a:r>
                <a:rPr lang="en-US" altLang="zh-CN">
                  <a:solidFill>
                    <a:schemeClr val="tx1"/>
                  </a:solidFill>
                  <a:ea typeface="楷体_GB2312" panose="02010609030101010101" pitchFamily="49" charset="-122"/>
                </a:rPr>
                <a:t>30</a:t>
              </a:r>
              <a:r>
                <a:rPr lang="en-US" altLang="zh-CN" baseline="30000">
                  <a:solidFill>
                    <a:schemeClr val="tx1"/>
                  </a:solidFill>
                  <a:ea typeface="楷体_GB2312" panose="02010609030101010101" pitchFamily="49" charset="-122"/>
                </a:rPr>
                <a:t>0</a:t>
              </a:r>
              <a:r>
                <a:rPr lang="zh-CN" altLang="en-US">
                  <a:solidFill>
                    <a:schemeClr val="tx1"/>
                  </a:solidFill>
                  <a:ea typeface="楷体_GB2312" panose="02010609030101010101" pitchFamily="49" charset="-122"/>
                </a:rPr>
                <a:t>角所对的直角边等于斜边的一半。</a:t>
              </a:r>
              <a:endParaRPr lang="zh-CN" altLang="en-US">
                <a:solidFill>
                  <a:schemeClr val="tx1"/>
                </a:solidFill>
                <a:ea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3" name="翻书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3581400" y="420688"/>
            <a:ext cx="533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如图</a:t>
            </a:r>
            <a:r>
              <a:rPr lang="en-US" altLang="zh-CN" sz="2400">
                <a:solidFill>
                  <a:srgbClr val="000000"/>
                </a:solidFill>
              </a:rPr>
              <a:t>1</a:t>
            </a:r>
            <a:r>
              <a:rPr lang="zh-CN" altLang="en-US" sz="2400">
                <a:solidFill>
                  <a:srgbClr val="000000"/>
                </a:solidFill>
              </a:rPr>
              <a:t>：在△</a:t>
            </a:r>
            <a:r>
              <a:rPr lang="en-US" altLang="zh-CN" sz="2400">
                <a:solidFill>
                  <a:srgbClr val="000000"/>
                </a:solidFill>
              </a:rPr>
              <a:t>ABC</a:t>
            </a:r>
            <a:r>
              <a:rPr lang="zh-CN" altLang="en-US" sz="2400">
                <a:solidFill>
                  <a:srgbClr val="000000"/>
                </a:solidFill>
              </a:rPr>
              <a:t>中，</a:t>
            </a:r>
            <a:r>
              <a:rPr lang="en-US" altLang="zh-CN" sz="2400">
                <a:solidFill>
                  <a:srgbClr val="000000"/>
                </a:solidFill>
              </a:rPr>
              <a:t>DE</a:t>
            </a:r>
            <a:r>
              <a:rPr lang="zh-CN" altLang="en-US" sz="2400">
                <a:solidFill>
                  <a:srgbClr val="000000"/>
                </a:solidFill>
              </a:rPr>
              <a:t>是中位线</a:t>
            </a:r>
            <a:endParaRPr lang="zh-CN" altLang="en-US" sz="2400">
              <a:solidFill>
                <a:srgbClr val="000000"/>
              </a:solidFill>
            </a:endParaRPr>
          </a:p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  （</a:t>
            </a:r>
            <a:r>
              <a:rPr lang="en-US" altLang="zh-CN" sz="2400">
                <a:solidFill>
                  <a:srgbClr val="000000"/>
                </a:solidFill>
              </a:rPr>
              <a:t>1</a:t>
            </a:r>
            <a:r>
              <a:rPr lang="zh-CN" altLang="en-US" sz="2400">
                <a:solidFill>
                  <a:srgbClr val="000000"/>
                </a:solidFill>
              </a:rPr>
              <a:t>）若∠</a:t>
            </a:r>
            <a:r>
              <a:rPr lang="en-US" altLang="zh-CN" sz="2400">
                <a:solidFill>
                  <a:srgbClr val="000000"/>
                </a:solidFill>
              </a:rPr>
              <a:t>ADE=60°</a:t>
            </a:r>
            <a:r>
              <a:rPr lang="zh-CN" altLang="en-US" sz="2400">
                <a:solidFill>
                  <a:srgbClr val="000000"/>
                </a:solidFill>
              </a:rPr>
              <a:t>，</a:t>
            </a:r>
            <a:endParaRPr lang="zh-CN" altLang="en-US" sz="2400">
              <a:solidFill>
                <a:srgbClr val="000000"/>
              </a:solidFill>
            </a:endParaRPr>
          </a:p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     则∠</a:t>
            </a:r>
            <a:r>
              <a:rPr lang="en-US" altLang="zh-CN" sz="2400">
                <a:solidFill>
                  <a:srgbClr val="000000"/>
                </a:solidFill>
              </a:rPr>
              <a:t>B=</a:t>
            </a:r>
            <a:r>
              <a:rPr lang="en-US" altLang="zh-CN" sz="2400" u="sng">
                <a:solidFill>
                  <a:srgbClr val="000000"/>
                </a:solidFill>
              </a:rPr>
              <a:t>           </a:t>
            </a:r>
            <a:r>
              <a:rPr lang="zh-CN" altLang="en-US" sz="2400">
                <a:solidFill>
                  <a:srgbClr val="000000"/>
                </a:solidFill>
              </a:rPr>
              <a:t>度，为什么？</a:t>
            </a:r>
            <a:endParaRPr lang="zh-CN" altLang="en-US" sz="2400">
              <a:solidFill>
                <a:srgbClr val="000000"/>
              </a:solidFill>
            </a:endParaRPr>
          </a:p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   （</a:t>
            </a:r>
            <a:r>
              <a:rPr lang="en-US" altLang="zh-CN" sz="2400">
                <a:solidFill>
                  <a:srgbClr val="000000"/>
                </a:solidFill>
              </a:rPr>
              <a:t>2</a:t>
            </a:r>
            <a:r>
              <a:rPr lang="zh-CN" altLang="en-US" sz="2400">
                <a:solidFill>
                  <a:srgbClr val="000000"/>
                </a:solidFill>
              </a:rPr>
              <a:t>）若</a:t>
            </a:r>
            <a:r>
              <a:rPr lang="en-US" altLang="zh-CN" sz="2400">
                <a:solidFill>
                  <a:srgbClr val="000000"/>
                </a:solidFill>
              </a:rPr>
              <a:t>BC=8cm</a:t>
            </a:r>
            <a:r>
              <a:rPr lang="zh-CN" altLang="en-US" sz="2400">
                <a:solidFill>
                  <a:srgbClr val="000000"/>
                </a:solidFill>
              </a:rPr>
              <a:t>，</a:t>
            </a:r>
            <a:endParaRPr lang="zh-CN" altLang="en-US" sz="2400">
              <a:solidFill>
                <a:srgbClr val="000000"/>
              </a:solidFill>
            </a:endParaRPr>
          </a:p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     则</a:t>
            </a:r>
            <a:r>
              <a:rPr lang="en-US" altLang="zh-CN" sz="2400">
                <a:solidFill>
                  <a:srgbClr val="000000"/>
                </a:solidFill>
              </a:rPr>
              <a:t>DE=</a:t>
            </a:r>
            <a:r>
              <a:rPr lang="en-US" altLang="zh-CN" sz="2400" u="sng">
                <a:solidFill>
                  <a:srgbClr val="000000"/>
                </a:solidFill>
              </a:rPr>
              <a:t>            </a:t>
            </a:r>
            <a:r>
              <a:rPr lang="en-US" altLang="zh-CN" sz="2400">
                <a:solidFill>
                  <a:srgbClr val="000000"/>
                </a:solidFill>
              </a:rPr>
              <a:t> cm</a:t>
            </a:r>
            <a:r>
              <a:rPr lang="zh-CN" altLang="en-US" sz="2400">
                <a:solidFill>
                  <a:srgbClr val="000000"/>
                </a:solidFill>
              </a:rPr>
              <a:t>，为什么？ </a:t>
            </a: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4267200" y="33528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886200" y="3733800"/>
            <a:ext cx="5257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如图</a:t>
            </a:r>
            <a:r>
              <a:rPr lang="en-US" altLang="zh-CN" sz="2400">
                <a:solidFill>
                  <a:srgbClr val="000000"/>
                </a:solidFill>
              </a:rPr>
              <a:t>2</a:t>
            </a:r>
            <a:r>
              <a:rPr lang="zh-CN" altLang="en-US" sz="2400">
                <a:solidFill>
                  <a:srgbClr val="000000"/>
                </a:solidFill>
              </a:rPr>
              <a:t>：在△</a:t>
            </a:r>
            <a:r>
              <a:rPr lang="en-US" altLang="zh-CN" sz="2400">
                <a:solidFill>
                  <a:srgbClr val="000000"/>
                </a:solidFill>
              </a:rPr>
              <a:t>ABC</a:t>
            </a:r>
            <a:r>
              <a:rPr lang="zh-CN" altLang="en-US" sz="2400">
                <a:solidFill>
                  <a:srgbClr val="000000"/>
                </a:solidFill>
              </a:rPr>
              <a:t>中，</a:t>
            </a:r>
            <a:r>
              <a:rPr lang="en-US" altLang="zh-CN" sz="2400">
                <a:solidFill>
                  <a:srgbClr val="000000"/>
                </a:solidFill>
              </a:rPr>
              <a:t>D</a:t>
            </a:r>
            <a:r>
              <a:rPr lang="zh-CN" altLang="en-US" sz="2400">
                <a:solidFill>
                  <a:srgbClr val="000000"/>
                </a:solidFill>
              </a:rPr>
              <a:t>、</a:t>
            </a:r>
            <a:r>
              <a:rPr lang="en-US" altLang="zh-CN" sz="2400">
                <a:solidFill>
                  <a:srgbClr val="000000"/>
                </a:solidFill>
              </a:rPr>
              <a:t>E</a:t>
            </a:r>
            <a:r>
              <a:rPr lang="zh-CN" altLang="en-US" sz="2400">
                <a:solidFill>
                  <a:srgbClr val="000000"/>
                </a:solidFill>
              </a:rPr>
              <a:t>、</a:t>
            </a:r>
            <a:r>
              <a:rPr lang="en-US" altLang="zh-CN" sz="2400">
                <a:solidFill>
                  <a:srgbClr val="000000"/>
                </a:solidFill>
              </a:rPr>
              <a:t>F</a:t>
            </a:r>
            <a:r>
              <a:rPr lang="zh-CN" altLang="en-US" sz="2400">
                <a:solidFill>
                  <a:srgbClr val="000000"/>
                </a:solidFill>
              </a:rPr>
              <a:t>分别</a:t>
            </a:r>
            <a:endParaRPr lang="zh-CN" altLang="en-US" sz="2400">
              <a:solidFill>
                <a:srgbClr val="000000"/>
              </a:solidFill>
            </a:endParaRPr>
          </a:p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                  是各边中点</a:t>
            </a:r>
            <a:endParaRPr lang="zh-CN" altLang="en-US" sz="2400">
              <a:solidFill>
                <a:srgbClr val="000000"/>
              </a:solidFill>
            </a:endParaRPr>
          </a:p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   </a:t>
            </a:r>
            <a:r>
              <a:rPr lang="en-US" altLang="zh-CN" sz="2400">
                <a:solidFill>
                  <a:srgbClr val="000000"/>
                </a:solidFill>
              </a:rPr>
              <a:t>AB=6cm</a:t>
            </a:r>
            <a:r>
              <a:rPr lang="zh-CN" altLang="en-US" sz="2400">
                <a:solidFill>
                  <a:srgbClr val="000000"/>
                </a:solidFill>
              </a:rPr>
              <a:t>，</a:t>
            </a:r>
            <a:r>
              <a:rPr lang="en-US" altLang="zh-CN" sz="2400">
                <a:solidFill>
                  <a:srgbClr val="000000"/>
                </a:solidFill>
              </a:rPr>
              <a:t>AC=8cm</a:t>
            </a:r>
            <a:r>
              <a:rPr lang="zh-CN" altLang="en-US" sz="2400">
                <a:solidFill>
                  <a:srgbClr val="000000"/>
                </a:solidFill>
              </a:rPr>
              <a:t>，</a:t>
            </a:r>
            <a:r>
              <a:rPr lang="en-US" altLang="zh-CN" sz="2400">
                <a:solidFill>
                  <a:srgbClr val="000000"/>
                </a:solidFill>
              </a:rPr>
              <a:t>BC=10cm</a:t>
            </a:r>
            <a:r>
              <a:rPr lang="zh-CN" altLang="en-US" sz="2400">
                <a:solidFill>
                  <a:srgbClr val="000000"/>
                </a:solidFill>
              </a:rPr>
              <a:t>，  </a:t>
            </a:r>
            <a:endParaRPr lang="zh-CN" altLang="en-US" sz="2400">
              <a:solidFill>
                <a:srgbClr val="000000"/>
              </a:solidFill>
            </a:endParaRPr>
          </a:p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    则△</a:t>
            </a:r>
            <a:r>
              <a:rPr lang="en-US" altLang="zh-CN" sz="2400">
                <a:solidFill>
                  <a:srgbClr val="000000"/>
                </a:solidFill>
              </a:rPr>
              <a:t>DEF</a:t>
            </a:r>
            <a:r>
              <a:rPr lang="zh-CN" altLang="en-US" sz="2400">
                <a:solidFill>
                  <a:srgbClr val="000000"/>
                </a:solidFill>
              </a:rPr>
              <a:t>的周长</a:t>
            </a:r>
            <a:r>
              <a:rPr lang="en-US" altLang="zh-CN" sz="2400">
                <a:solidFill>
                  <a:srgbClr val="000000"/>
                </a:solidFill>
              </a:rPr>
              <a:t>= </a:t>
            </a:r>
            <a:r>
              <a:rPr lang="en-US" altLang="zh-CN" sz="2400" u="sng">
                <a:solidFill>
                  <a:srgbClr val="000000"/>
                </a:solidFill>
              </a:rPr>
              <a:t>          </a:t>
            </a:r>
            <a:r>
              <a:rPr lang="en-US" altLang="zh-CN" sz="2400">
                <a:solidFill>
                  <a:srgbClr val="000000"/>
                </a:solidFill>
              </a:rPr>
              <a:t>cm</a:t>
            </a:r>
            <a:endParaRPr lang="en-US" altLang="zh-CN" sz="2400">
              <a:solidFill>
                <a:srgbClr val="000000"/>
              </a:solidFill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2081213" y="30083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图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2016125" y="621188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图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5149850" y="13763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en-US" altLang="zh-CN">
                <a:solidFill>
                  <a:srgbClr val="FF3300"/>
                </a:solidFill>
              </a:rPr>
              <a:t>60</a:t>
            </a:r>
            <a:endParaRPr lang="en-US" altLang="zh-CN">
              <a:solidFill>
                <a:srgbClr val="FF3300"/>
              </a:solidFill>
            </a:endParaRP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5105400" y="24892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>
                <a:solidFill>
                  <a:srgbClr val="FF3300"/>
                </a:solidFill>
              </a:rPr>
              <a:t>4</a:t>
            </a:r>
            <a:endParaRPr lang="en-US" altLang="zh-CN">
              <a:solidFill>
                <a:srgbClr val="FF3300"/>
              </a:solidFill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6718300" y="52355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CN">
                <a:solidFill>
                  <a:srgbClr val="FF3300"/>
                </a:solidFill>
              </a:rPr>
              <a:t>12</a:t>
            </a:r>
            <a:endParaRPr lang="en-US" altLang="zh-CN">
              <a:solidFill>
                <a:srgbClr val="FF3300"/>
              </a:solidFill>
            </a:endParaRPr>
          </a:p>
        </p:txBody>
      </p:sp>
      <p:sp>
        <p:nvSpPr>
          <p:cNvPr id="681995" name="AutoShape 11"/>
          <p:cNvSpPr>
            <a:spLocks noChangeArrowheads="1"/>
          </p:cNvSpPr>
          <p:nvPr/>
        </p:nvSpPr>
        <p:spPr bwMode="auto">
          <a:xfrm>
            <a:off x="1292225" y="906463"/>
            <a:ext cx="2133600" cy="2133600"/>
          </a:xfrm>
          <a:prstGeom prst="triangle">
            <a:avLst>
              <a:gd name="adj" fmla="val 73500"/>
            </a:avLst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2740025" y="404813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1997" name="Text Box 13"/>
          <p:cNvSpPr txBox="1">
            <a:spLocks noChangeArrowheads="1"/>
          </p:cNvSpPr>
          <p:nvPr/>
        </p:nvSpPr>
        <p:spPr bwMode="auto">
          <a:xfrm>
            <a:off x="911225" y="288766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1998" name="Text Box 14"/>
          <p:cNvSpPr txBox="1">
            <a:spLocks noChangeArrowheads="1"/>
          </p:cNvSpPr>
          <p:nvPr/>
        </p:nvSpPr>
        <p:spPr bwMode="auto">
          <a:xfrm>
            <a:off x="3357563" y="28971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014538" y="2060575"/>
            <a:ext cx="11525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82000" name="Text Box 16"/>
          <p:cNvSpPr txBox="1">
            <a:spLocks noChangeArrowheads="1"/>
          </p:cNvSpPr>
          <p:nvPr/>
        </p:nvSpPr>
        <p:spPr bwMode="auto">
          <a:xfrm>
            <a:off x="1673225" y="17446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</a:rPr>
              <a:t>D</a:t>
            </a:r>
            <a:endParaRPr lang="en-US" altLang="zh-CN" sz="280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82001" name="Text Box 17"/>
          <p:cNvSpPr txBox="1">
            <a:spLocks noChangeArrowheads="1"/>
          </p:cNvSpPr>
          <p:nvPr/>
        </p:nvSpPr>
        <p:spPr bwMode="auto">
          <a:xfrm>
            <a:off x="2987675" y="1744663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</a:rPr>
              <a:t> E</a:t>
            </a:r>
            <a:endParaRPr lang="en-US" altLang="zh-CN" sz="280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82002" name="AutoShape 18"/>
          <p:cNvSpPr>
            <a:spLocks noChangeArrowheads="1"/>
          </p:cNvSpPr>
          <p:nvPr/>
        </p:nvSpPr>
        <p:spPr bwMode="auto">
          <a:xfrm>
            <a:off x="892175" y="3898900"/>
            <a:ext cx="2895600" cy="2057400"/>
          </a:xfrm>
          <a:prstGeom prst="rtTriangle">
            <a:avLst/>
          </a:prstGeom>
          <a:noFill/>
          <a:ln w="285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82003" name="Text Box 19"/>
          <p:cNvSpPr txBox="1">
            <a:spLocks noChangeArrowheads="1"/>
          </p:cNvSpPr>
          <p:nvPr/>
        </p:nvSpPr>
        <p:spPr bwMode="auto">
          <a:xfrm>
            <a:off x="663575" y="344963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B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2004" name="Text Box 20"/>
          <p:cNvSpPr txBox="1">
            <a:spLocks noChangeArrowheads="1"/>
          </p:cNvSpPr>
          <p:nvPr/>
        </p:nvSpPr>
        <p:spPr bwMode="auto">
          <a:xfrm>
            <a:off x="663575" y="58039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A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3743325" y="5789613"/>
            <a:ext cx="466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2006" name="Text Box 22"/>
          <p:cNvSpPr txBox="1">
            <a:spLocks noChangeArrowheads="1"/>
          </p:cNvSpPr>
          <p:nvPr/>
        </p:nvSpPr>
        <p:spPr bwMode="auto">
          <a:xfrm>
            <a:off x="573088" y="45847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</a:rPr>
              <a:t>D </a:t>
            </a:r>
            <a:endParaRPr lang="en-US" altLang="zh-CN" sz="280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82007" name="Text Box 23"/>
          <p:cNvSpPr txBox="1">
            <a:spLocks noChangeArrowheads="1"/>
          </p:cNvSpPr>
          <p:nvPr/>
        </p:nvSpPr>
        <p:spPr bwMode="auto">
          <a:xfrm>
            <a:off x="2193925" y="58626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</a:rPr>
              <a:t>E</a:t>
            </a:r>
            <a:endParaRPr lang="en-US" altLang="zh-CN" sz="280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82008" name="Text Box 24"/>
          <p:cNvSpPr txBox="1">
            <a:spLocks noChangeArrowheads="1"/>
          </p:cNvSpPr>
          <p:nvPr/>
        </p:nvSpPr>
        <p:spPr bwMode="auto">
          <a:xfrm>
            <a:off x="2374900" y="45847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2800">
                <a:solidFill>
                  <a:srgbClr val="FF3300"/>
                </a:solidFill>
                <a:latin typeface="宋体" panose="02010600030101010101" pitchFamily="2" charset="-122"/>
              </a:rPr>
              <a:t>F</a:t>
            </a:r>
            <a:endParaRPr lang="en-US" altLang="zh-CN" sz="280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82009" name="Line 25"/>
          <p:cNvSpPr>
            <a:spLocks noChangeShapeType="1"/>
          </p:cNvSpPr>
          <p:nvPr/>
        </p:nvSpPr>
        <p:spPr bwMode="auto">
          <a:xfrm>
            <a:off x="892175" y="4965700"/>
            <a:ext cx="15240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82010" name="Text Box 26"/>
          <p:cNvSpPr txBox="1">
            <a:spLocks noChangeArrowheads="1"/>
          </p:cNvSpPr>
          <p:nvPr/>
        </p:nvSpPr>
        <p:spPr bwMode="auto">
          <a:xfrm>
            <a:off x="1414463" y="51784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5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2011" name="Line 27"/>
          <p:cNvSpPr>
            <a:spLocks noChangeShapeType="1"/>
          </p:cNvSpPr>
          <p:nvPr/>
        </p:nvSpPr>
        <p:spPr bwMode="auto">
          <a:xfrm>
            <a:off x="892175" y="49657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82012" name="Text Box 28"/>
          <p:cNvSpPr txBox="1">
            <a:spLocks noChangeArrowheads="1"/>
          </p:cNvSpPr>
          <p:nvPr/>
        </p:nvSpPr>
        <p:spPr bwMode="auto">
          <a:xfrm>
            <a:off x="1425575" y="46609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2013" name="Line 29"/>
          <p:cNvSpPr>
            <a:spLocks noChangeShapeType="1"/>
          </p:cNvSpPr>
          <p:nvPr/>
        </p:nvSpPr>
        <p:spPr bwMode="auto">
          <a:xfrm flipH="1" flipV="1">
            <a:off x="2416175" y="4965700"/>
            <a:ext cx="0" cy="990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2111375" y="51181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Tx/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endParaRPr lang="en-US" altLang="zh-CN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2017" name="Text Box 33"/>
          <p:cNvSpPr txBox="1">
            <a:spLocks noChangeArrowheads="1"/>
          </p:cNvSpPr>
          <p:nvPr/>
        </p:nvSpPr>
        <p:spPr bwMode="auto">
          <a:xfrm>
            <a:off x="6948488" y="6524625"/>
            <a:ext cx="19796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endParaRPr lang="zh-CN" altLang="zh-CN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682034" name="Group 50"/>
          <p:cNvGrpSpPr/>
          <p:nvPr/>
        </p:nvGrpSpPr>
        <p:grpSpPr bwMode="auto">
          <a:xfrm>
            <a:off x="152400" y="334963"/>
            <a:ext cx="2209800" cy="884237"/>
            <a:chOff x="96" y="2467"/>
            <a:chExt cx="1392" cy="557"/>
          </a:xfrm>
        </p:grpSpPr>
        <p:sp>
          <p:nvSpPr>
            <p:cNvPr id="682035" name="Rectangle 51"/>
            <p:cNvSpPr>
              <a:spLocks noChangeArrowheads="1"/>
            </p:cNvSpPr>
            <p:nvPr/>
          </p:nvSpPr>
          <p:spPr bwMode="auto">
            <a:xfrm>
              <a:off x="96" y="2784"/>
              <a:ext cx="1296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ED0F4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2036" name="Text Box 52"/>
            <p:cNvSpPr txBox="1">
              <a:spLocks noChangeArrowheads="1"/>
            </p:cNvSpPr>
            <p:nvPr/>
          </p:nvSpPr>
          <p:spPr bwMode="auto">
            <a:xfrm>
              <a:off x="528" y="2467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  <a:buSzTx/>
                <a:buFontTx/>
                <a:buNone/>
              </a:pPr>
              <a:r>
                <a:rPr kumimoji="0" lang="zh-CN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问题</a:t>
              </a:r>
              <a:endParaRPr kumimoji="0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82037" name="Freeform 53"/>
            <p:cNvSpPr/>
            <p:nvPr/>
          </p:nvSpPr>
          <p:spPr bwMode="auto">
            <a:xfrm>
              <a:off x="144" y="2736"/>
              <a:ext cx="384" cy="192"/>
            </a:xfrm>
            <a:custGeom>
              <a:avLst/>
              <a:gdLst>
                <a:gd name="T0" fmla="*/ 0 w 384"/>
                <a:gd name="T1" fmla="*/ 0 h 240"/>
                <a:gd name="T2" fmla="*/ 384 w 384"/>
                <a:gd name="T3" fmla="*/ 0 h 240"/>
                <a:gd name="T4" fmla="*/ 192 w 384"/>
                <a:gd name="T5" fmla="*/ 240 h 240"/>
                <a:gd name="T6" fmla="*/ 0 w 384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384" y="0"/>
                  </a:lnTo>
                  <a:lnTo>
                    <a:pt x="192" y="24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82038" name="Freeform 54"/>
            <p:cNvSpPr/>
            <p:nvPr/>
          </p:nvSpPr>
          <p:spPr bwMode="auto">
            <a:xfrm>
              <a:off x="288" y="2891"/>
              <a:ext cx="96" cy="96"/>
            </a:xfrm>
            <a:custGeom>
              <a:avLst/>
              <a:gdLst>
                <a:gd name="T0" fmla="*/ 0 w 96"/>
                <a:gd name="T1" fmla="*/ 0 h 96"/>
                <a:gd name="T2" fmla="*/ 96 w 96"/>
                <a:gd name="T3" fmla="*/ 0 h 96"/>
                <a:gd name="T4" fmla="*/ 48 w 96"/>
                <a:gd name="T5" fmla="*/ 96 h 96"/>
                <a:gd name="T6" fmla="*/ 0 w 96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0"/>
                  </a:lnTo>
                  <a:lnTo>
                    <a:pt x="48" y="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69696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82039" name="Freeform 55"/>
            <p:cNvSpPr/>
            <p:nvPr/>
          </p:nvSpPr>
          <p:spPr bwMode="auto">
            <a:xfrm>
              <a:off x="144" y="2544"/>
              <a:ext cx="384" cy="240"/>
            </a:xfrm>
            <a:custGeom>
              <a:avLst/>
              <a:gdLst>
                <a:gd name="T0" fmla="*/ 0 w 336"/>
                <a:gd name="T1" fmla="*/ 0 h 240"/>
                <a:gd name="T2" fmla="*/ 336 w 336"/>
                <a:gd name="T3" fmla="*/ 0 h 240"/>
                <a:gd name="T4" fmla="*/ 336 w 336"/>
                <a:gd name="T5" fmla="*/ 192 h 240"/>
                <a:gd name="T6" fmla="*/ 192 w 336"/>
                <a:gd name="T7" fmla="*/ 240 h 240"/>
                <a:gd name="T8" fmla="*/ 96 w 336"/>
                <a:gd name="T9" fmla="*/ 240 h 240"/>
                <a:gd name="T10" fmla="*/ 0 w 336"/>
                <a:gd name="T11" fmla="*/ 192 h 240"/>
                <a:gd name="T12" fmla="*/ 0 w 336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lnTo>
                    <a:pt x="336" y="0"/>
                  </a:lnTo>
                  <a:lnTo>
                    <a:pt x="336" y="192"/>
                  </a:lnTo>
                  <a:lnTo>
                    <a:pt x="192" y="240"/>
                  </a:lnTo>
                  <a:lnTo>
                    <a:pt x="96" y="240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0" scaled="1"/>
            </a:gradFill>
            <a:ln w="9525" cap="flat" cmpd="sng">
              <a:solidFill>
                <a:srgbClr val="FF9933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82040" name="Oval 56"/>
            <p:cNvSpPr>
              <a:spLocks noChangeArrowheads="1"/>
            </p:cNvSpPr>
            <p:nvPr/>
          </p:nvSpPr>
          <p:spPr bwMode="auto">
            <a:xfrm>
              <a:off x="144" y="2496"/>
              <a:ext cx="383" cy="9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82041" name="Oval 57"/>
            <p:cNvSpPr>
              <a:spLocks noChangeArrowheads="1"/>
            </p:cNvSpPr>
            <p:nvPr/>
          </p:nvSpPr>
          <p:spPr bwMode="auto">
            <a:xfrm>
              <a:off x="288" y="2496"/>
              <a:ext cx="96" cy="4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8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8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8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1" grpId="0" autoUpdateAnimBg="0"/>
      <p:bldP spid="681992" grpId="0" autoUpdateAnimBg="0"/>
      <p:bldP spid="681994" grpId="0" autoUpdateAnimBg="0"/>
      <p:bldP spid="682010" grpId="0" autoUpdateAnimBg="0"/>
      <p:bldP spid="682012" grpId="0" autoUpdateAnimBg="0"/>
      <p:bldP spid="6820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395288" y="213361"/>
            <a:ext cx="8389937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求证三角形的一条中位线与第三边上的中线互相平分．</a:t>
            </a:r>
            <a:endParaRPr kumimoji="0" lang="zh-CN" altLang="en-US" sz="360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250825" y="2924175"/>
          <a:ext cx="27813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5" name="图片" r:id="rId1" imgW="1369060" imgH="1828800" progId="Word.Picture.8">
                  <p:embed/>
                </p:oleObj>
              </mc:Choice>
              <mc:Fallback>
                <p:oleObj name="图片" r:id="rId1" imgW="1369060" imgH="18288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24175"/>
                        <a:ext cx="2781300" cy="370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7" name="Rectangle 7"/>
          <p:cNvSpPr>
            <a:spLocks noChangeArrowheads="1"/>
          </p:cNvSpPr>
          <p:nvPr/>
        </p:nvSpPr>
        <p:spPr bwMode="auto">
          <a:xfrm>
            <a:off x="215900" y="1268413"/>
            <a:ext cx="86407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已知：　如图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24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所示，在△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ABC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中，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AD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＝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DB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BE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＝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EC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AF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＝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FC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kumimoji="0" lang="en-US" altLang="zh-CN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2951163" y="2606675"/>
            <a:ext cx="5653087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28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证明	连结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DE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EF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∵</a:t>
            </a:r>
            <a:r>
              <a:rPr kumimoji="0" lang="zh-CN" altLang="en-US" sz="16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AD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＝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DB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BE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＝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EC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</a:t>
            </a:r>
            <a:r>
              <a:rPr kumimoji="0" lang="zh-CN" altLang="en-US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DE∥AC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（三角形的中位线平行于第三边并且等于第三边的一半）．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同理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EF∥AB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．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∴四边形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ADEF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是平行四边形．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</a:t>
            </a:r>
            <a:r>
              <a:rPr kumimoji="0" lang="zh-CN" altLang="en-US" sz="16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AE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DF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互相平分（平行四边形的对角线互相平分）．</a:t>
            </a:r>
            <a:r>
              <a:rPr kumimoji="0" lang="zh-CN" altLang="en-US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kumimoji="0" lang="zh-CN" altLang="en-US" sz="2800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86089" name="Text Box 9"/>
          <p:cNvSpPr txBox="1">
            <a:spLocks noChangeArrowheads="1"/>
          </p:cNvSpPr>
          <p:nvPr/>
        </p:nvSpPr>
        <p:spPr bwMode="auto">
          <a:xfrm>
            <a:off x="0" y="2205038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求证：　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AE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DF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互相平分．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7" grpId="0"/>
      <p:bldP spid="6860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576263" y="392113"/>
            <a:ext cx="77406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>
                <a:solidFill>
                  <a:schemeClr val="tx1"/>
                </a:solidFill>
              </a:rPr>
              <a:t>如图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24</a:t>
            </a:r>
            <a:r>
              <a:rPr kumimoji="0" lang="zh-CN" altLang="en-US">
                <a:solidFill>
                  <a:schemeClr val="tx1"/>
                </a:solidFill>
              </a:rPr>
              <a:t>．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4</a:t>
            </a:r>
            <a:r>
              <a:rPr kumimoji="0" lang="zh-CN" altLang="en-US">
                <a:solidFill>
                  <a:schemeClr val="tx1"/>
                </a:solidFill>
              </a:rPr>
              <a:t>．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4</a:t>
            </a:r>
            <a:r>
              <a:rPr kumimoji="0" lang="zh-CN" altLang="en-US">
                <a:solidFill>
                  <a:schemeClr val="tx1"/>
                </a:solidFill>
              </a:rPr>
              <a:t>，△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ABC</a:t>
            </a:r>
            <a:r>
              <a:rPr kumimoji="0" lang="zh-CN" altLang="en-US">
                <a:solidFill>
                  <a:schemeClr val="tx1"/>
                </a:solidFill>
              </a:rPr>
              <a:t>中，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D</a:t>
            </a:r>
            <a:r>
              <a:rPr kumimoji="0" lang="zh-CN" altLang="en-US">
                <a:solidFill>
                  <a:schemeClr val="tx1"/>
                </a:solidFill>
              </a:rPr>
              <a:t>、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E</a:t>
            </a:r>
            <a:r>
              <a:rPr kumimoji="0" lang="zh-CN" altLang="en-US">
                <a:solidFill>
                  <a:schemeClr val="tx1"/>
                </a:solidFill>
              </a:rPr>
              <a:t>分别是边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BC</a:t>
            </a:r>
            <a:r>
              <a:rPr kumimoji="0" lang="zh-CN" altLang="en-US">
                <a:solidFill>
                  <a:schemeClr val="tx1"/>
                </a:solidFill>
              </a:rPr>
              <a:t>、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AB</a:t>
            </a:r>
            <a:r>
              <a:rPr kumimoji="0" lang="zh-CN" altLang="en-US">
                <a:solidFill>
                  <a:schemeClr val="tx1"/>
                </a:solidFill>
              </a:rPr>
              <a:t>的中点，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AD</a:t>
            </a:r>
            <a:r>
              <a:rPr kumimoji="0" lang="zh-CN" altLang="en-US">
                <a:solidFill>
                  <a:schemeClr val="tx1"/>
                </a:solidFill>
              </a:rPr>
              <a:t>、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CE</a:t>
            </a:r>
            <a:r>
              <a:rPr kumimoji="0" lang="zh-CN" altLang="en-US">
                <a:solidFill>
                  <a:schemeClr val="tx1"/>
                </a:solidFill>
              </a:rPr>
              <a:t>相交于</a:t>
            </a:r>
            <a:r>
              <a:rPr kumimoji="0" lang="en-US" altLang="zh-CN">
                <a:solidFill>
                  <a:schemeClr val="tx1"/>
                </a:solidFill>
                <a:latin typeface="隶书" panose="02010509060101010101" pitchFamily="49" charset="-122"/>
              </a:rPr>
              <a:t>G</a:t>
            </a:r>
            <a:r>
              <a:rPr kumimoji="0" lang="zh-CN" altLang="en-US">
                <a:solidFill>
                  <a:schemeClr val="tx1"/>
                </a:solidFill>
              </a:rPr>
              <a:t>．</a:t>
            </a:r>
            <a:endParaRPr kumimoji="0" lang="zh-CN" altLang="en-US" sz="33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kumimoji="0" lang="zh-CN" altLang="en-US">
                <a:solidFill>
                  <a:schemeClr val="tx1"/>
                </a:solidFill>
              </a:rPr>
              <a:t>求证：　</a:t>
            </a:r>
            <a:endParaRPr kumimoji="0" lang="zh-CN" altLang="en-US" sz="4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87108" name="Object 4"/>
          <p:cNvGraphicFramePr>
            <a:graphicFrameLocks noChangeAspect="1"/>
          </p:cNvGraphicFramePr>
          <p:nvPr/>
        </p:nvGraphicFramePr>
        <p:xfrm>
          <a:off x="1692275" y="1484313"/>
          <a:ext cx="17526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53" name="公式" r:id="rId1" imgW="939165" imgH="393700" progId="Equation.3">
                  <p:embed/>
                </p:oleObj>
              </mc:Choice>
              <mc:Fallback>
                <p:oleObj name="公式" r:id="rId1" imgW="939165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484313"/>
                        <a:ext cx="1752600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12" name="Rectangle 8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87111" name="Object 7"/>
          <p:cNvGraphicFramePr>
            <a:graphicFrameLocks noChangeAspect="1"/>
          </p:cNvGraphicFramePr>
          <p:nvPr/>
        </p:nvGraphicFramePr>
        <p:xfrm>
          <a:off x="-215900" y="3194050"/>
          <a:ext cx="37084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54" name="图片" r:id="rId3" imgW="1597660" imgH="1579245" progId="Word.Picture.8">
                  <p:embed/>
                </p:oleObj>
              </mc:Choice>
              <mc:Fallback>
                <p:oleObj name="图片" r:id="rId3" imgW="1597660" imgH="1579245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5900" y="3194050"/>
                        <a:ext cx="3708400" cy="366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13" name="Rectangle 9"/>
          <p:cNvSpPr>
            <a:spLocks noChangeArrowheads="1"/>
          </p:cNvSpPr>
          <p:nvPr/>
        </p:nvSpPr>
        <p:spPr bwMode="auto">
          <a:xfrm>
            <a:off x="3635375" y="1989138"/>
            <a:ext cx="313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证明	</a:t>
            </a:r>
            <a:r>
              <a:rPr kumimoji="0" lang="en-US" altLang="zh-CN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kumimoji="0" lang="zh-CN" altLang="en-US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连结</a:t>
            </a:r>
            <a:r>
              <a:rPr kumimoji="0" lang="en-US" altLang="zh-CN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ED</a:t>
            </a:r>
            <a:r>
              <a:rPr kumimoji="0" lang="zh-CN" altLang="en-US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kumimoji="0" lang="zh-CN" altLang="en-US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kumimoji="0" lang="zh-CN" altLang="en-US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87114" name="Rectangle 10"/>
          <p:cNvSpPr>
            <a:spLocks noChangeArrowheads="1"/>
          </p:cNvSpPr>
          <p:nvPr/>
        </p:nvSpPr>
        <p:spPr bwMode="auto">
          <a:xfrm>
            <a:off x="3662363" y="2565400"/>
            <a:ext cx="551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∵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E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分别是边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BC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AB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的中点，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87125" name="Group 21"/>
          <p:cNvGrpSpPr/>
          <p:nvPr/>
        </p:nvGrpSpPr>
        <p:grpSpPr bwMode="auto">
          <a:xfrm>
            <a:off x="3671888" y="3068638"/>
            <a:ext cx="3529012" cy="850900"/>
            <a:chOff x="2313" y="1933"/>
            <a:chExt cx="2223" cy="536"/>
          </a:xfrm>
        </p:grpSpPr>
        <p:sp>
          <p:nvSpPr>
            <p:cNvPr id="687116" name="Rectangle 12"/>
            <p:cNvSpPr>
              <a:spLocks noChangeArrowheads="1"/>
            </p:cNvSpPr>
            <p:nvPr/>
          </p:nvSpPr>
          <p:spPr bwMode="auto">
            <a:xfrm>
              <a:off x="2313" y="1979"/>
              <a:ext cx="16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zh-CN" b="0">
                  <a:solidFill>
                    <a:schemeClr val="tx1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kumimoji="0" lang="zh-CN" altLang="en-US" b="0">
                  <a:solidFill>
                    <a:schemeClr val="tx1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kumimoji="0" lang="en-US" altLang="zh-CN" b="0">
                  <a:solidFill>
                    <a:schemeClr val="tx1"/>
                  </a:solidFill>
                  <a:latin typeface="隶书" panose="02010509060101010101" pitchFamily="49" charset="-122"/>
                </a:rPr>
                <a:t>DE</a:t>
              </a:r>
              <a:r>
                <a:rPr kumimoji="0" lang="en-US" altLang="zh-CN" b="0">
                  <a:solidFill>
                    <a:schemeClr val="tx1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∥</a:t>
              </a:r>
              <a:r>
                <a:rPr kumimoji="0" lang="en-US" altLang="zh-CN" b="0">
                  <a:solidFill>
                    <a:schemeClr val="tx1"/>
                  </a:solidFill>
                  <a:latin typeface="隶书" panose="02010509060101010101" pitchFamily="49" charset="-122"/>
                </a:rPr>
                <a:t>AC</a:t>
              </a:r>
              <a:r>
                <a:rPr kumimoji="0" lang="zh-CN" altLang="en-US" b="0">
                  <a:solidFill>
                    <a:schemeClr val="tx1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kumimoji="0" lang="zh-CN" altLang="en-US" sz="4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687115" name="Object 11"/>
            <p:cNvGraphicFramePr>
              <a:graphicFrameLocks noChangeAspect="1"/>
            </p:cNvGraphicFramePr>
            <p:nvPr/>
          </p:nvGraphicFramePr>
          <p:xfrm>
            <a:off x="3765" y="1933"/>
            <a:ext cx="771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55" name="公式" r:id="rId5" imgW="558800" imgH="393700" progId="Equation.3">
                    <p:embed/>
                  </p:oleObj>
                </mc:Choice>
                <mc:Fallback>
                  <p:oleObj name="公式" r:id="rId5" imgW="558800" imgH="3937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5" y="1933"/>
                          <a:ext cx="771" cy="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7117" name="Rectangle 13"/>
          <p:cNvSpPr>
            <a:spLocks noChangeArrowheads="1"/>
          </p:cNvSpPr>
          <p:nvPr/>
        </p:nvSpPr>
        <p:spPr bwMode="auto">
          <a:xfrm>
            <a:off x="3203575" y="3789363"/>
            <a:ext cx="55530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zh-CN" altLang="en-US" sz="200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（三角形的中位线平行于第三边并且等于第三边的一半），</a:t>
            </a:r>
            <a:r>
              <a:rPr kumimoji="0" lang="zh-CN" altLang="en-US" sz="21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kumimoji="0" lang="zh-CN" altLang="en-US" sz="3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7118" name="Rectangle 14"/>
          <p:cNvSpPr>
            <a:spLocks noChangeArrowheads="1"/>
          </p:cNvSpPr>
          <p:nvPr/>
        </p:nvSpPr>
        <p:spPr bwMode="auto">
          <a:xfrm>
            <a:off x="3708400" y="4437063"/>
            <a:ext cx="338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∴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△</a:t>
            </a:r>
            <a:r>
              <a:rPr kumimoji="0" lang="en-US" altLang="zh-CN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ACG∽△DEG</a:t>
            </a:r>
            <a:r>
              <a:rPr kumimoji="0" lang="zh-CN" altLang="en-US" sz="2800" b="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endParaRPr kumimoji="0" lang="zh-CN" altLang="en-US" sz="2800" b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87126" name="Group 22"/>
          <p:cNvGrpSpPr/>
          <p:nvPr/>
        </p:nvGrpSpPr>
        <p:grpSpPr bwMode="auto">
          <a:xfrm>
            <a:off x="3708400" y="4976813"/>
            <a:ext cx="2989263" cy="673100"/>
            <a:chOff x="2154" y="3532"/>
            <a:chExt cx="1883" cy="424"/>
          </a:xfrm>
        </p:grpSpPr>
        <p:sp>
          <p:nvSpPr>
            <p:cNvPr id="687119" name="Rectangle 15"/>
            <p:cNvSpPr>
              <a:spLocks noChangeArrowheads="1"/>
            </p:cNvSpPr>
            <p:nvPr/>
          </p:nvSpPr>
          <p:spPr bwMode="auto">
            <a:xfrm>
              <a:off x="2154" y="3532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zh-CN" sz="2800" b="0">
                  <a:solidFill>
                    <a:srgbClr val="0000CC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∴</a:t>
              </a:r>
              <a:r>
                <a:rPr kumimoji="0" lang="en-US" altLang="zh-CN" sz="28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endParaRPr kumimoji="0" lang="en-US" altLang="zh-C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687121" name="Object 17"/>
            <p:cNvGraphicFramePr>
              <a:graphicFrameLocks noChangeAspect="1"/>
            </p:cNvGraphicFramePr>
            <p:nvPr/>
          </p:nvGraphicFramePr>
          <p:xfrm>
            <a:off x="2585" y="3543"/>
            <a:ext cx="1452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56" name="公式" r:id="rId7" imgW="1371600" imgH="393700" progId="Equation.3">
                    <p:embed/>
                  </p:oleObj>
                </mc:Choice>
                <mc:Fallback>
                  <p:oleObj name="公式" r:id="rId7" imgW="1371600" imgH="3937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5" y="3543"/>
                          <a:ext cx="1452" cy="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7124" name="Rectangle 20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687127" name="Group 23"/>
          <p:cNvGrpSpPr/>
          <p:nvPr/>
        </p:nvGrpSpPr>
        <p:grpSpPr bwMode="auto">
          <a:xfrm>
            <a:off x="3743325" y="5661025"/>
            <a:ext cx="2522538" cy="731838"/>
            <a:chOff x="2358" y="3566"/>
            <a:chExt cx="1589" cy="461"/>
          </a:xfrm>
        </p:grpSpPr>
        <p:sp>
          <p:nvSpPr>
            <p:cNvPr id="687120" name="Rectangle 16"/>
            <p:cNvSpPr>
              <a:spLocks noChangeArrowheads="1"/>
            </p:cNvSpPr>
            <p:nvPr/>
          </p:nvSpPr>
          <p:spPr bwMode="auto">
            <a:xfrm>
              <a:off x="2358" y="3602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zh-CN" sz="2800" b="0">
                  <a:solidFill>
                    <a:srgbClr val="0000CC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∴</a:t>
              </a:r>
              <a:r>
                <a:rPr kumimoji="0" lang="en-US" altLang="zh-CN" sz="28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endParaRPr kumimoji="0" lang="en-US" altLang="zh-C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graphicFrame>
          <p:nvGraphicFramePr>
            <p:cNvPr id="687123" name="Object 19"/>
            <p:cNvGraphicFramePr>
              <a:graphicFrameLocks noChangeAspect="1"/>
            </p:cNvGraphicFramePr>
            <p:nvPr/>
          </p:nvGraphicFramePr>
          <p:xfrm>
            <a:off x="2835" y="3566"/>
            <a:ext cx="1112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157" name="公式" r:id="rId9" imgW="939165" imgH="393700" progId="Equation.3">
                    <p:embed/>
                  </p:oleObj>
                </mc:Choice>
                <mc:Fallback>
                  <p:oleObj name="公式" r:id="rId9" imgW="939165" imgH="3937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3566"/>
                          <a:ext cx="1112" cy="4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3" grpId="0"/>
      <p:bldP spid="687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2922588" y="981075"/>
            <a:ext cx="6221412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3600">
                <a:solidFill>
                  <a:schemeClr val="tx2"/>
                </a:solidFill>
              </a:rPr>
              <a:t>如图，在四边形</a:t>
            </a:r>
            <a:r>
              <a:rPr lang="en-US" altLang="zh-CN" sz="3600">
                <a:solidFill>
                  <a:schemeClr val="tx2"/>
                </a:solidFill>
              </a:rPr>
              <a:t>ABCD</a:t>
            </a:r>
            <a:r>
              <a:rPr lang="zh-CN" altLang="en-US" sz="3600">
                <a:solidFill>
                  <a:schemeClr val="tx2"/>
                </a:solidFill>
              </a:rPr>
              <a:t>中，</a:t>
            </a:r>
            <a:r>
              <a:rPr lang="en-US" altLang="zh-CN" sz="3600">
                <a:solidFill>
                  <a:schemeClr val="tx2"/>
                </a:solidFill>
              </a:rPr>
              <a:t>E</a:t>
            </a:r>
            <a:r>
              <a:rPr lang="zh-CN" altLang="en-US" sz="3600">
                <a:solidFill>
                  <a:schemeClr val="tx2"/>
                </a:solidFill>
              </a:rPr>
              <a:t>、</a:t>
            </a:r>
            <a:r>
              <a:rPr lang="en-US" altLang="zh-CN" sz="3600">
                <a:solidFill>
                  <a:schemeClr val="tx2"/>
                </a:solidFill>
              </a:rPr>
              <a:t>F</a:t>
            </a:r>
            <a:r>
              <a:rPr lang="zh-CN" altLang="en-US" sz="3600">
                <a:solidFill>
                  <a:schemeClr val="tx2"/>
                </a:solidFill>
              </a:rPr>
              <a:t>、</a:t>
            </a:r>
            <a:r>
              <a:rPr lang="en-US" altLang="zh-CN" sz="3600">
                <a:solidFill>
                  <a:schemeClr val="tx2"/>
                </a:solidFill>
              </a:rPr>
              <a:t>G </a:t>
            </a:r>
            <a:r>
              <a:rPr lang="zh-CN" altLang="en-US" sz="3600">
                <a:solidFill>
                  <a:schemeClr val="tx2"/>
                </a:solidFill>
              </a:rPr>
              <a:t>、</a:t>
            </a:r>
            <a:r>
              <a:rPr lang="en-US" altLang="zh-CN" sz="3600">
                <a:solidFill>
                  <a:schemeClr val="tx2"/>
                </a:solidFill>
              </a:rPr>
              <a:t>H </a:t>
            </a:r>
            <a:r>
              <a:rPr lang="zh-CN" altLang="en-US" sz="3600">
                <a:solidFill>
                  <a:schemeClr val="tx2"/>
                </a:solidFill>
              </a:rPr>
              <a:t>分别是</a:t>
            </a:r>
            <a:r>
              <a:rPr lang="en-US" altLang="zh-CN" sz="3600">
                <a:solidFill>
                  <a:schemeClr val="tx2"/>
                </a:solidFill>
              </a:rPr>
              <a:t>AB</a:t>
            </a:r>
            <a:r>
              <a:rPr lang="zh-CN" altLang="en-US" sz="3600">
                <a:solidFill>
                  <a:schemeClr val="tx2"/>
                </a:solidFill>
              </a:rPr>
              <a:t>、</a:t>
            </a:r>
            <a:r>
              <a:rPr lang="en-US" altLang="zh-CN" sz="3600">
                <a:solidFill>
                  <a:schemeClr val="tx2"/>
                </a:solidFill>
              </a:rPr>
              <a:t>BC</a:t>
            </a:r>
            <a:r>
              <a:rPr lang="zh-CN" altLang="en-US" sz="3600">
                <a:solidFill>
                  <a:schemeClr val="tx2"/>
                </a:solidFill>
              </a:rPr>
              <a:t>、</a:t>
            </a:r>
            <a:r>
              <a:rPr lang="en-US" altLang="zh-CN" sz="3600">
                <a:solidFill>
                  <a:schemeClr val="tx2"/>
                </a:solidFill>
              </a:rPr>
              <a:t>CD</a:t>
            </a:r>
            <a:r>
              <a:rPr lang="zh-CN" altLang="en-US" sz="3600">
                <a:solidFill>
                  <a:schemeClr val="tx2"/>
                </a:solidFill>
              </a:rPr>
              <a:t>、</a:t>
            </a:r>
            <a:r>
              <a:rPr lang="en-US" altLang="zh-CN" sz="3600">
                <a:solidFill>
                  <a:schemeClr val="tx2"/>
                </a:solidFill>
              </a:rPr>
              <a:t>DA</a:t>
            </a:r>
            <a:r>
              <a:rPr lang="zh-CN" altLang="en-US" sz="3600">
                <a:solidFill>
                  <a:schemeClr val="tx2"/>
                </a:solidFill>
              </a:rPr>
              <a:t>的中点。四边形</a:t>
            </a:r>
            <a:r>
              <a:rPr lang="en-US" altLang="zh-CN" sz="3600">
                <a:solidFill>
                  <a:schemeClr val="tx2"/>
                </a:solidFill>
              </a:rPr>
              <a:t>EFGH</a:t>
            </a:r>
            <a:r>
              <a:rPr lang="zh-CN" altLang="en-US" sz="3600">
                <a:solidFill>
                  <a:schemeClr val="tx2"/>
                </a:solidFill>
              </a:rPr>
              <a:t>是平行四边形吗？为什么？</a:t>
            </a:r>
            <a:endParaRPr lang="zh-CN" altLang="en-US" sz="36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zh-CN" altLang="en-US" sz="36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zh-CN" altLang="en-US" sz="36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zh-CN" altLang="en-US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zh-CN" sz="3600">
              <a:solidFill>
                <a:schemeClr val="tx2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01443" name="Text Box 3"/>
          <p:cNvSpPr txBox="1">
            <a:spLocks noChangeArrowheads="1"/>
          </p:cNvSpPr>
          <p:nvPr/>
        </p:nvSpPr>
        <p:spPr bwMode="auto">
          <a:xfrm>
            <a:off x="1606550" y="24907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zh-CN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zh-CN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zh-CN">
              <a:solidFill>
                <a:schemeClr val="tx2"/>
              </a:solidFill>
            </a:endParaRPr>
          </a:p>
        </p:txBody>
      </p:sp>
      <p:grpSp>
        <p:nvGrpSpPr>
          <p:cNvPr id="701445" name="Group 5"/>
          <p:cNvGrpSpPr/>
          <p:nvPr/>
        </p:nvGrpSpPr>
        <p:grpSpPr bwMode="auto">
          <a:xfrm>
            <a:off x="468313" y="1268413"/>
            <a:ext cx="2325687" cy="2778125"/>
            <a:chOff x="3734" y="938"/>
            <a:chExt cx="1465" cy="1750"/>
          </a:xfrm>
        </p:grpSpPr>
        <p:sp>
          <p:nvSpPr>
            <p:cNvPr id="701446" name="Line 6"/>
            <p:cNvSpPr>
              <a:spLocks noChangeShapeType="1"/>
            </p:cNvSpPr>
            <p:nvPr/>
          </p:nvSpPr>
          <p:spPr bwMode="auto">
            <a:xfrm>
              <a:off x="4416" y="1200"/>
              <a:ext cx="528" cy="38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47" name="Line 7"/>
            <p:cNvSpPr>
              <a:spLocks noChangeShapeType="1"/>
            </p:cNvSpPr>
            <p:nvPr/>
          </p:nvSpPr>
          <p:spPr bwMode="auto">
            <a:xfrm flipH="1">
              <a:off x="3888" y="1200"/>
              <a:ext cx="528" cy="62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48" name="Line 8"/>
            <p:cNvSpPr>
              <a:spLocks noChangeShapeType="1"/>
            </p:cNvSpPr>
            <p:nvPr/>
          </p:nvSpPr>
          <p:spPr bwMode="auto">
            <a:xfrm>
              <a:off x="3888" y="1776"/>
              <a:ext cx="816" cy="67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49" name="Line 9"/>
            <p:cNvSpPr>
              <a:spLocks noChangeShapeType="1"/>
            </p:cNvSpPr>
            <p:nvPr/>
          </p:nvSpPr>
          <p:spPr bwMode="auto">
            <a:xfrm flipH="1">
              <a:off x="4704" y="1584"/>
              <a:ext cx="240" cy="91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50" name="Line 10"/>
            <p:cNvSpPr>
              <a:spLocks noChangeShapeType="1"/>
            </p:cNvSpPr>
            <p:nvPr/>
          </p:nvSpPr>
          <p:spPr bwMode="auto">
            <a:xfrm>
              <a:off x="4176" y="1488"/>
              <a:ext cx="144" cy="62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51" name="Line 11"/>
            <p:cNvSpPr>
              <a:spLocks noChangeShapeType="1"/>
            </p:cNvSpPr>
            <p:nvPr/>
          </p:nvSpPr>
          <p:spPr bwMode="auto">
            <a:xfrm>
              <a:off x="4704" y="1392"/>
              <a:ext cx="144" cy="62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52" name="Line 12"/>
            <p:cNvSpPr>
              <a:spLocks noChangeShapeType="1"/>
            </p:cNvSpPr>
            <p:nvPr/>
          </p:nvSpPr>
          <p:spPr bwMode="auto">
            <a:xfrm flipV="1">
              <a:off x="4320" y="2016"/>
              <a:ext cx="528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53" name="Line 13"/>
            <p:cNvSpPr>
              <a:spLocks noChangeShapeType="1"/>
            </p:cNvSpPr>
            <p:nvPr/>
          </p:nvSpPr>
          <p:spPr bwMode="auto">
            <a:xfrm flipV="1">
              <a:off x="4176" y="1392"/>
              <a:ext cx="528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1454" name="Text Box 14"/>
            <p:cNvSpPr txBox="1">
              <a:spLocks noChangeArrowheads="1"/>
            </p:cNvSpPr>
            <p:nvPr/>
          </p:nvSpPr>
          <p:spPr bwMode="auto">
            <a:xfrm>
              <a:off x="3734" y="165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B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701455" name="Text Box 15"/>
            <p:cNvSpPr txBox="1">
              <a:spLocks noChangeArrowheads="1"/>
            </p:cNvSpPr>
            <p:nvPr/>
          </p:nvSpPr>
          <p:spPr bwMode="auto">
            <a:xfrm>
              <a:off x="4656" y="240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C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701456" name="Text Box 16"/>
            <p:cNvSpPr txBox="1">
              <a:spLocks noChangeArrowheads="1"/>
            </p:cNvSpPr>
            <p:nvPr/>
          </p:nvSpPr>
          <p:spPr bwMode="auto">
            <a:xfrm>
              <a:off x="4944" y="14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D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701457" name="Text Box 17"/>
            <p:cNvSpPr txBox="1">
              <a:spLocks noChangeArrowheads="1"/>
            </p:cNvSpPr>
            <p:nvPr/>
          </p:nvSpPr>
          <p:spPr bwMode="auto">
            <a:xfrm>
              <a:off x="4358" y="93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A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701458" name="Text Box 18"/>
            <p:cNvSpPr txBox="1">
              <a:spLocks noChangeArrowheads="1"/>
            </p:cNvSpPr>
            <p:nvPr/>
          </p:nvSpPr>
          <p:spPr bwMode="auto">
            <a:xfrm>
              <a:off x="3936" y="124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E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701459" name="Text Box 19"/>
            <p:cNvSpPr txBox="1">
              <a:spLocks noChangeArrowheads="1"/>
            </p:cNvSpPr>
            <p:nvPr/>
          </p:nvSpPr>
          <p:spPr bwMode="auto">
            <a:xfrm>
              <a:off x="4166" y="2090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F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701460" name="Text Box 20"/>
            <p:cNvSpPr txBox="1">
              <a:spLocks noChangeArrowheads="1"/>
            </p:cNvSpPr>
            <p:nvPr/>
          </p:nvSpPr>
          <p:spPr bwMode="auto">
            <a:xfrm>
              <a:off x="4848" y="196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G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701461" name="Text Box 21"/>
            <p:cNvSpPr txBox="1">
              <a:spLocks noChangeArrowheads="1"/>
            </p:cNvSpPr>
            <p:nvPr/>
          </p:nvSpPr>
          <p:spPr bwMode="auto">
            <a:xfrm>
              <a:off x="4694" y="113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H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</p:grpSp>
      <p:sp>
        <p:nvSpPr>
          <p:cNvPr id="701462" name="Line 22"/>
          <p:cNvSpPr>
            <a:spLocks noChangeShapeType="1"/>
          </p:cNvSpPr>
          <p:nvPr/>
        </p:nvSpPr>
        <p:spPr bwMode="auto">
          <a:xfrm>
            <a:off x="1547813" y="1700213"/>
            <a:ext cx="457200" cy="1905000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6" name="Picture 2" descr="练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430213" y="1052513"/>
            <a:ext cx="8713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SzTx/>
              <a:buFontTx/>
              <a:buNone/>
            </a:pP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变题</a:t>
            </a:r>
            <a:r>
              <a:rPr kumimoji="0" lang="en-US" altLang="zh-CN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、若四边形</a:t>
            </a:r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ABCD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从普通形状变成平行四边形，其它条件不变，则四边形</a:t>
            </a:r>
            <a:r>
              <a:rPr kumimoji="0" lang="en-US" altLang="zh-CN" i="1">
                <a:solidFill>
                  <a:srgbClr val="FF0000"/>
                </a:solidFill>
                <a:latin typeface="Arial" panose="020B0604020202020204" pitchFamily="34" charset="0"/>
              </a:rPr>
              <a:t>EFGH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的形状会变化吗？为什么？ 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702468" name="Group 4"/>
          <p:cNvGrpSpPr/>
          <p:nvPr/>
        </p:nvGrpSpPr>
        <p:grpSpPr bwMode="auto">
          <a:xfrm>
            <a:off x="2411413" y="3357563"/>
            <a:ext cx="4610100" cy="1754187"/>
            <a:chOff x="1247" y="2296"/>
            <a:chExt cx="2904" cy="1105"/>
          </a:xfrm>
        </p:grpSpPr>
        <p:sp>
          <p:nvSpPr>
            <p:cNvPr id="702469" name="AutoShape 5"/>
            <p:cNvSpPr>
              <a:spLocks noChangeArrowheads="1"/>
            </p:cNvSpPr>
            <p:nvPr/>
          </p:nvSpPr>
          <p:spPr bwMode="auto">
            <a:xfrm>
              <a:off x="1519" y="2523"/>
              <a:ext cx="2359" cy="726"/>
            </a:xfrm>
            <a:prstGeom prst="parallelogram">
              <a:avLst>
                <a:gd name="adj" fmla="val 81233"/>
              </a:avLst>
            </a:prstGeom>
            <a:solidFill>
              <a:schemeClr val="bg1"/>
            </a:solidFill>
            <a:ln w="28575" cap="sq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2470" name="Text Box 6"/>
            <p:cNvSpPr txBox="1">
              <a:spLocks noChangeArrowheads="1"/>
            </p:cNvSpPr>
            <p:nvPr/>
          </p:nvSpPr>
          <p:spPr bwMode="auto">
            <a:xfrm>
              <a:off x="1882" y="229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2471" name="Text Box 7"/>
            <p:cNvSpPr txBox="1">
              <a:spLocks noChangeArrowheads="1"/>
            </p:cNvSpPr>
            <p:nvPr/>
          </p:nvSpPr>
          <p:spPr bwMode="auto">
            <a:xfrm>
              <a:off x="1247" y="306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2472" name="Text Box 8"/>
            <p:cNvSpPr txBox="1">
              <a:spLocks noChangeArrowheads="1"/>
            </p:cNvSpPr>
            <p:nvPr/>
          </p:nvSpPr>
          <p:spPr bwMode="auto">
            <a:xfrm>
              <a:off x="3334" y="311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2473" name="Text Box 9"/>
            <p:cNvSpPr txBox="1">
              <a:spLocks noChangeArrowheads="1"/>
            </p:cNvSpPr>
            <p:nvPr/>
          </p:nvSpPr>
          <p:spPr bwMode="auto">
            <a:xfrm>
              <a:off x="3833" y="229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02474" name="Group 10"/>
          <p:cNvGrpSpPr/>
          <p:nvPr/>
        </p:nvGrpSpPr>
        <p:grpSpPr bwMode="auto">
          <a:xfrm>
            <a:off x="2916238" y="3284538"/>
            <a:ext cx="3602037" cy="1970087"/>
            <a:chOff x="1927" y="2069"/>
            <a:chExt cx="2269" cy="1241"/>
          </a:xfrm>
        </p:grpSpPr>
        <p:grpSp>
          <p:nvGrpSpPr>
            <p:cNvPr id="702475" name="Group 11"/>
            <p:cNvGrpSpPr/>
            <p:nvPr/>
          </p:nvGrpSpPr>
          <p:grpSpPr bwMode="auto">
            <a:xfrm>
              <a:off x="2200" y="2341"/>
              <a:ext cx="1723" cy="726"/>
              <a:chOff x="2200" y="2341"/>
              <a:chExt cx="1723" cy="726"/>
            </a:xfrm>
          </p:grpSpPr>
          <p:sp>
            <p:nvSpPr>
              <p:cNvPr id="702476" name="Line 12"/>
              <p:cNvSpPr>
                <a:spLocks noChangeShapeType="1"/>
              </p:cNvSpPr>
              <p:nvPr/>
            </p:nvSpPr>
            <p:spPr bwMode="auto">
              <a:xfrm flipH="1">
                <a:off x="2200" y="2341"/>
                <a:ext cx="1043" cy="318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2477" name="Line 13"/>
              <p:cNvSpPr>
                <a:spLocks noChangeShapeType="1"/>
              </p:cNvSpPr>
              <p:nvPr/>
            </p:nvSpPr>
            <p:spPr bwMode="auto">
              <a:xfrm>
                <a:off x="2200" y="2659"/>
                <a:ext cx="589" cy="408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2478" name="Line 14"/>
              <p:cNvSpPr>
                <a:spLocks noChangeShapeType="1"/>
              </p:cNvSpPr>
              <p:nvPr/>
            </p:nvSpPr>
            <p:spPr bwMode="auto">
              <a:xfrm flipV="1">
                <a:off x="2789" y="2750"/>
                <a:ext cx="1134" cy="317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2479" name="Line 15"/>
              <p:cNvSpPr>
                <a:spLocks noChangeShapeType="1"/>
              </p:cNvSpPr>
              <p:nvPr/>
            </p:nvSpPr>
            <p:spPr bwMode="auto">
              <a:xfrm>
                <a:off x="3243" y="2341"/>
                <a:ext cx="680" cy="409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702480" name="Text Box 16"/>
            <p:cNvSpPr txBox="1">
              <a:spLocks noChangeArrowheads="1"/>
            </p:cNvSpPr>
            <p:nvPr/>
          </p:nvSpPr>
          <p:spPr bwMode="auto">
            <a:xfrm>
              <a:off x="1927" y="252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2481" name="Text Box 17"/>
            <p:cNvSpPr txBox="1">
              <a:spLocks noChangeArrowheads="1"/>
            </p:cNvSpPr>
            <p:nvPr/>
          </p:nvSpPr>
          <p:spPr bwMode="auto">
            <a:xfrm>
              <a:off x="2653" y="30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2482" name="Text Box 18"/>
            <p:cNvSpPr txBox="1">
              <a:spLocks noChangeArrowheads="1"/>
            </p:cNvSpPr>
            <p:nvPr/>
          </p:nvSpPr>
          <p:spPr bwMode="auto">
            <a:xfrm>
              <a:off x="3878" y="261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2483" name="Text Box 19"/>
            <p:cNvSpPr txBox="1">
              <a:spLocks noChangeArrowheads="1"/>
            </p:cNvSpPr>
            <p:nvPr/>
          </p:nvSpPr>
          <p:spPr bwMode="auto">
            <a:xfrm>
              <a:off x="3107" y="206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02484" name="Group 20"/>
          <p:cNvGrpSpPr/>
          <p:nvPr/>
        </p:nvGrpSpPr>
        <p:grpSpPr bwMode="auto">
          <a:xfrm>
            <a:off x="2843213" y="3716338"/>
            <a:ext cx="3744912" cy="1152525"/>
            <a:chOff x="1882" y="2341"/>
            <a:chExt cx="2359" cy="726"/>
          </a:xfrm>
        </p:grpSpPr>
        <p:sp>
          <p:nvSpPr>
            <p:cNvPr id="702485" name="Line 21"/>
            <p:cNvSpPr>
              <a:spLocks noChangeShapeType="1"/>
            </p:cNvSpPr>
            <p:nvPr/>
          </p:nvSpPr>
          <p:spPr bwMode="auto">
            <a:xfrm flipV="1">
              <a:off x="1882" y="2341"/>
              <a:ext cx="2359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2486" name="Line 22"/>
            <p:cNvSpPr>
              <a:spLocks noChangeShapeType="1"/>
            </p:cNvSpPr>
            <p:nvPr/>
          </p:nvSpPr>
          <p:spPr bwMode="auto">
            <a:xfrm flipH="1" flipV="1">
              <a:off x="2426" y="2341"/>
              <a:ext cx="1225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90" name="Picture 2" descr="练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3491" name="Text Box 3"/>
          <p:cNvSpPr txBox="1">
            <a:spLocks noChangeArrowheads="1"/>
          </p:cNvSpPr>
          <p:nvPr/>
        </p:nvSpPr>
        <p:spPr bwMode="auto">
          <a:xfrm>
            <a:off x="430213" y="1125538"/>
            <a:ext cx="8713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SzTx/>
              <a:buFontTx/>
              <a:buNone/>
            </a:pP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变题</a:t>
            </a:r>
            <a:r>
              <a:rPr kumimoji="0" lang="en-US" altLang="zh-CN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若四边形</a:t>
            </a:r>
            <a:r>
              <a:rPr kumimoji="0" lang="en-US" altLang="zh-CN" i="1">
                <a:solidFill>
                  <a:srgbClr val="FF0000"/>
                </a:solidFill>
                <a:latin typeface="Arial" panose="020B0604020202020204" pitchFamily="34" charset="0"/>
              </a:rPr>
              <a:t>ABCD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从普通的四边形变成矩形，其它条件不变，则四边形</a:t>
            </a:r>
            <a:r>
              <a:rPr kumimoji="0" lang="en-US" altLang="zh-CN" i="1">
                <a:solidFill>
                  <a:srgbClr val="FF0000"/>
                </a:solidFill>
                <a:latin typeface="Arial" panose="020B0604020202020204" pitchFamily="34" charset="0"/>
              </a:rPr>
              <a:t>EFGH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的形状会变化吗？为什么？</a:t>
            </a:r>
            <a:r>
              <a:rPr kumimoji="0" lang="zh-CN" altLang="en-US" b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kumimoji="0" lang="zh-CN" altLang="en-US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703492" name="Group 4"/>
          <p:cNvGrpSpPr/>
          <p:nvPr/>
        </p:nvGrpSpPr>
        <p:grpSpPr bwMode="auto">
          <a:xfrm>
            <a:off x="4067175" y="2924175"/>
            <a:ext cx="4319588" cy="2760663"/>
            <a:chOff x="2018" y="2024"/>
            <a:chExt cx="2721" cy="1739"/>
          </a:xfrm>
        </p:grpSpPr>
        <p:sp>
          <p:nvSpPr>
            <p:cNvPr id="703493" name="Rectangle 5"/>
            <p:cNvSpPr>
              <a:spLocks noChangeArrowheads="1"/>
            </p:cNvSpPr>
            <p:nvPr/>
          </p:nvSpPr>
          <p:spPr bwMode="auto">
            <a:xfrm>
              <a:off x="2245" y="2251"/>
              <a:ext cx="2222" cy="1315"/>
            </a:xfrm>
            <a:prstGeom prst="rect">
              <a:avLst/>
            </a:prstGeom>
            <a:solidFill>
              <a:schemeClr val="bg1"/>
            </a:solidFill>
            <a:ln w="28575" cap="sq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3494" name="Text Box 6"/>
            <p:cNvSpPr txBox="1">
              <a:spLocks noChangeArrowheads="1"/>
            </p:cNvSpPr>
            <p:nvPr/>
          </p:nvSpPr>
          <p:spPr bwMode="auto">
            <a:xfrm>
              <a:off x="2018" y="3475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3495" name="Text Box 7"/>
            <p:cNvSpPr txBox="1">
              <a:spLocks noChangeArrowheads="1"/>
            </p:cNvSpPr>
            <p:nvPr/>
          </p:nvSpPr>
          <p:spPr bwMode="auto">
            <a:xfrm>
              <a:off x="2018" y="2024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3496" name="Text Box 8"/>
            <p:cNvSpPr txBox="1">
              <a:spLocks noChangeArrowheads="1"/>
            </p:cNvSpPr>
            <p:nvPr/>
          </p:nvSpPr>
          <p:spPr bwMode="auto">
            <a:xfrm>
              <a:off x="4422" y="3430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3497" name="Text Box 9"/>
            <p:cNvSpPr txBox="1">
              <a:spLocks noChangeArrowheads="1"/>
            </p:cNvSpPr>
            <p:nvPr/>
          </p:nvSpPr>
          <p:spPr bwMode="auto">
            <a:xfrm>
              <a:off x="4422" y="2024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03498" name="Group 10"/>
          <p:cNvGrpSpPr/>
          <p:nvPr/>
        </p:nvGrpSpPr>
        <p:grpSpPr bwMode="auto">
          <a:xfrm>
            <a:off x="3995738" y="2781300"/>
            <a:ext cx="4392612" cy="2976563"/>
            <a:chOff x="1610" y="1888"/>
            <a:chExt cx="2767" cy="1875"/>
          </a:xfrm>
        </p:grpSpPr>
        <p:grpSp>
          <p:nvGrpSpPr>
            <p:cNvPr id="703499" name="Group 11"/>
            <p:cNvGrpSpPr/>
            <p:nvPr/>
          </p:nvGrpSpPr>
          <p:grpSpPr bwMode="auto">
            <a:xfrm>
              <a:off x="1882" y="2205"/>
              <a:ext cx="2223" cy="1316"/>
              <a:chOff x="1882" y="2205"/>
              <a:chExt cx="2223" cy="1316"/>
            </a:xfrm>
          </p:grpSpPr>
          <p:sp>
            <p:nvSpPr>
              <p:cNvPr id="703500" name="Line 12"/>
              <p:cNvSpPr>
                <a:spLocks noChangeShapeType="1"/>
              </p:cNvSpPr>
              <p:nvPr/>
            </p:nvSpPr>
            <p:spPr bwMode="auto">
              <a:xfrm flipH="1">
                <a:off x="1882" y="2205"/>
                <a:ext cx="1089" cy="681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3501" name="Line 13"/>
              <p:cNvSpPr>
                <a:spLocks noChangeShapeType="1"/>
              </p:cNvSpPr>
              <p:nvPr/>
            </p:nvSpPr>
            <p:spPr bwMode="auto">
              <a:xfrm>
                <a:off x="1882" y="2886"/>
                <a:ext cx="1089" cy="635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3502" name="Line 14"/>
              <p:cNvSpPr>
                <a:spLocks noChangeShapeType="1"/>
              </p:cNvSpPr>
              <p:nvPr/>
            </p:nvSpPr>
            <p:spPr bwMode="auto">
              <a:xfrm flipV="1">
                <a:off x="2971" y="2840"/>
                <a:ext cx="1134" cy="681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3503" name="Line 15"/>
              <p:cNvSpPr>
                <a:spLocks noChangeShapeType="1"/>
              </p:cNvSpPr>
              <p:nvPr/>
            </p:nvSpPr>
            <p:spPr bwMode="auto">
              <a:xfrm>
                <a:off x="2971" y="2205"/>
                <a:ext cx="1134" cy="635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703504" name="Text Box 16"/>
            <p:cNvSpPr txBox="1">
              <a:spLocks noChangeArrowheads="1"/>
            </p:cNvSpPr>
            <p:nvPr/>
          </p:nvSpPr>
          <p:spPr bwMode="auto">
            <a:xfrm>
              <a:off x="1610" y="275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3505" name="Text Box 17"/>
            <p:cNvSpPr txBox="1">
              <a:spLocks noChangeArrowheads="1"/>
            </p:cNvSpPr>
            <p:nvPr/>
          </p:nvSpPr>
          <p:spPr bwMode="auto">
            <a:xfrm>
              <a:off x="2835" y="347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3506" name="Text Box 18"/>
            <p:cNvSpPr txBox="1">
              <a:spLocks noChangeArrowheads="1"/>
            </p:cNvSpPr>
            <p:nvPr/>
          </p:nvSpPr>
          <p:spPr bwMode="auto">
            <a:xfrm>
              <a:off x="4105" y="275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3507" name="Text Box 19"/>
            <p:cNvSpPr txBox="1">
              <a:spLocks noChangeArrowheads="1"/>
            </p:cNvSpPr>
            <p:nvPr/>
          </p:nvSpPr>
          <p:spPr bwMode="auto">
            <a:xfrm>
              <a:off x="2835" y="188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3508" name="Line 20"/>
          <p:cNvSpPr>
            <a:spLocks noChangeShapeType="1"/>
          </p:cNvSpPr>
          <p:nvPr/>
        </p:nvSpPr>
        <p:spPr bwMode="auto">
          <a:xfrm flipV="1">
            <a:off x="4427538" y="3284538"/>
            <a:ext cx="3527425" cy="20891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3509" name="Line 21"/>
          <p:cNvSpPr>
            <a:spLocks noChangeShapeType="1"/>
          </p:cNvSpPr>
          <p:nvPr/>
        </p:nvSpPr>
        <p:spPr bwMode="auto">
          <a:xfrm>
            <a:off x="4427538" y="3284538"/>
            <a:ext cx="3527425" cy="20891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4" name="Picture 2" descr="练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4515" name="Text Box 3"/>
          <p:cNvSpPr txBox="1">
            <a:spLocks noChangeArrowheads="1"/>
          </p:cNvSpPr>
          <p:nvPr/>
        </p:nvSpPr>
        <p:spPr bwMode="auto">
          <a:xfrm>
            <a:off x="430213" y="1125538"/>
            <a:ext cx="871378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SzTx/>
              <a:buFontTx/>
              <a:buNone/>
            </a:pP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变题</a:t>
            </a:r>
            <a:r>
              <a:rPr kumimoji="0" lang="en-US" altLang="zh-CN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kumimoji="0" lang="zh-CN" altLang="en-US">
                <a:solidFill>
                  <a:srgbClr val="0000CC"/>
                </a:solidFill>
                <a:latin typeface="Arial" panose="020B0604020202020204" pitchFamily="34" charset="0"/>
              </a:rPr>
              <a:t>、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若四边形</a:t>
            </a:r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ABCD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从普通的四边形变成菱形，其它条件不变，则四边形</a:t>
            </a:r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EFGH</a:t>
            </a:r>
            <a:r>
              <a:rPr kumimoji="0" lang="zh-CN" altLang="en-US">
                <a:solidFill>
                  <a:srgbClr val="FF0000"/>
                </a:solidFill>
                <a:latin typeface="Arial" panose="020B0604020202020204" pitchFamily="34" charset="0"/>
              </a:rPr>
              <a:t>的形状会有变化吗？为什么？ 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704516" name="Group 4"/>
          <p:cNvGrpSpPr/>
          <p:nvPr/>
        </p:nvGrpSpPr>
        <p:grpSpPr bwMode="auto">
          <a:xfrm>
            <a:off x="2133600" y="2743200"/>
            <a:ext cx="6121400" cy="3121025"/>
            <a:chOff x="1202" y="1797"/>
            <a:chExt cx="3856" cy="1966"/>
          </a:xfrm>
        </p:grpSpPr>
        <p:sp>
          <p:nvSpPr>
            <p:cNvPr id="704517" name="AutoShape 5"/>
            <p:cNvSpPr>
              <a:spLocks noChangeArrowheads="1"/>
            </p:cNvSpPr>
            <p:nvPr/>
          </p:nvSpPr>
          <p:spPr bwMode="auto">
            <a:xfrm>
              <a:off x="1519" y="2024"/>
              <a:ext cx="3175" cy="1496"/>
            </a:xfrm>
            <a:prstGeom prst="diamond">
              <a:avLst/>
            </a:prstGeom>
            <a:solidFill>
              <a:schemeClr val="bg1"/>
            </a:solidFill>
            <a:ln w="28575" cap="sq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4518" name="Text Box 6"/>
            <p:cNvSpPr txBox="1">
              <a:spLocks noChangeArrowheads="1"/>
            </p:cNvSpPr>
            <p:nvPr/>
          </p:nvSpPr>
          <p:spPr bwMode="auto">
            <a:xfrm>
              <a:off x="1202" y="2659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4519" name="Text Box 7"/>
            <p:cNvSpPr txBox="1">
              <a:spLocks noChangeArrowheads="1"/>
            </p:cNvSpPr>
            <p:nvPr/>
          </p:nvSpPr>
          <p:spPr bwMode="auto">
            <a:xfrm>
              <a:off x="2880" y="347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4520" name="Text Box 8"/>
            <p:cNvSpPr txBox="1">
              <a:spLocks noChangeArrowheads="1"/>
            </p:cNvSpPr>
            <p:nvPr/>
          </p:nvSpPr>
          <p:spPr bwMode="auto">
            <a:xfrm>
              <a:off x="4604" y="261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4521" name="Text Box 9"/>
            <p:cNvSpPr txBox="1">
              <a:spLocks noChangeArrowheads="1"/>
            </p:cNvSpPr>
            <p:nvPr/>
          </p:nvSpPr>
          <p:spPr bwMode="auto">
            <a:xfrm>
              <a:off x="2880" y="1797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04522" name="Group 10"/>
          <p:cNvGrpSpPr/>
          <p:nvPr/>
        </p:nvGrpSpPr>
        <p:grpSpPr bwMode="auto">
          <a:xfrm>
            <a:off x="3581400" y="3200400"/>
            <a:ext cx="3240088" cy="2114550"/>
            <a:chOff x="2018" y="2568"/>
            <a:chExt cx="2041" cy="1332"/>
          </a:xfrm>
        </p:grpSpPr>
        <p:grpSp>
          <p:nvGrpSpPr>
            <p:cNvPr id="704523" name="Group 11"/>
            <p:cNvGrpSpPr/>
            <p:nvPr/>
          </p:nvGrpSpPr>
          <p:grpSpPr bwMode="auto">
            <a:xfrm>
              <a:off x="2290" y="2840"/>
              <a:ext cx="1497" cy="771"/>
              <a:chOff x="2245" y="2614"/>
              <a:chExt cx="1497" cy="771"/>
            </a:xfrm>
          </p:grpSpPr>
          <p:sp>
            <p:nvSpPr>
              <p:cNvPr id="704524" name="Line 12"/>
              <p:cNvSpPr>
                <a:spLocks noChangeShapeType="1"/>
              </p:cNvSpPr>
              <p:nvPr/>
            </p:nvSpPr>
            <p:spPr bwMode="auto">
              <a:xfrm>
                <a:off x="2245" y="2614"/>
                <a:ext cx="0" cy="77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4525" name="Line 13"/>
              <p:cNvSpPr>
                <a:spLocks noChangeShapeType="1"/>
              </p:cNvSpPr>
              <p:nvPr/>
            </p:nvSpPr>
            <p:spPr bwMode="auto">
              <a:xfrm>
                <a:off x="2245" y="3385"/>
                <a:ext cx="1497" cy="0"/>
              </a:xfrm>
              <a:prstGeom prst="line">
                <a:avLst/>
              </a:prstGeom>
              <a:noFill/>
              <a:ln w="28575" cap="sq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4526" name="Line 14"/>
              <p:cNvSpPr>
                <a:spLocks noChangeShapeType="1"/>
              </p:cNvSpPr>
              <p:nvPr/>
            </p:nvSpPr>
            <p:spPr bwMode="auto">
              <a:xfrm>
                <a:off x="2245" y="2614"/>
                <a:ext cx="149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704527" name="Group 15"/>
              <p:cNvGrpSpPr/>
              <p:nvPr/>
            </p:nvGrpSpPr>
            <p:grpSpPr bwMode="auto">
              <a:xfrm>
                <a:off x="2245" y="2614"/>
                <a:ext cx="1497" cy="771"/>
                <a:chOff x="2245" y="2614"/>
                <a:chExt cx="1497" cy="771"/>
              </a:xfrm>
            </p:grpSpPr>
            <p:sp>
              <p:nvSpPr>
                <p:cNvPr id="70452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742" y="2614"/>
                  <a:ext cx="0" cy="771"/>
                </a:xfrm>
                <a:prstGeom prst="line">
                  <a:avLst/>
                </a:prstGeom>
                <a:noFill/>
                <a:ln w="28575" cap="sq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4529" name="Line 17"/>
                <p:cNvSpPr>
                  <a:spLocks noChangeShapeType="1"/>
                </p:cNvSpPr>
                <p:nvPr/>
              </p:nvSpPr>
              <p:spPr bwMode="auto">
                <a:xfrm>
                  <a:off x="2245" y="2614"/>
                  <a:ext cx="0" cy="771"/>
                </a:xfrm>
                <a:prstGeom prst="line">
                  <a:avLst/>
                </a:prstGeom>
                <a:noFill/>
                <a:ln w="28575" cap="sq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04530" name="Line 18"/>
                <p:cNvSpPr>
                  <a:spLocks noChangeShapeType="1"/>
                </p:cNvSpPr>
                <p:nvPr/>
              </p:nvSpPr>
              <p:spPr bwMode="auto">
                <a:xfrm>
                  <a:off x="2245" y="2614"/>
                  <a:ext cx="1497" cy="0"/>
                </a:xfrm>
                <a:prstGeom prst="line">
                  <a:avLst/>
                </a:prstGeom>
                <a:noFill/>
                <a:ln w="28575" cap="sq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04531" name="Text Box 19"/>
            <p:cNvSpPr txBox="1">
              <a:spLocks noChangeArrowheads="1"/>
            </p:cNvSpPr>
            <p:nvPr/>
          </p:nvSpPr>
          <p:spPr bwMode="auto">
            <a:xfrm>
              <a:off x="2109" y="36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4532" name="Text Box 20"/>
            <p:cNvSpPr txBox="1">
              <a:spLocks noChangeArrowheads="1"/>
            </p:cNvSpPr>
            <p:nvPr/>
          </p:nvSpPr>
          <p:spPr bwMode="auto">
            <a:xfrm>
              <a:off x="3696" y="356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4533" name="Text Box 21"/>
            <p:cNvSpPr txBox="1">
              <a:spLocks noChangeArrowheads="1"/>
            </p:cNvSpPr>
            <p:nvPr/>
          </p:nvSpPr>
          <p:spPr bwMode="auto">
            <a:xfrm>
              <a:off x="3696" y="261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G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4534" name="Text Box 22"/>
            <p:cNvSpPr txBox="1">
              <a:spLocks noChangeArrowheads="1"/>
            </p:cNvSpPr>
            <p:nvPr/>
          </p:nvSpPr>
          <p:spPr bwMode="auto">
            <a:xfrm>
              <a:off x="2018" y="256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SzTx/>
                <a:buFontTx/>
                <a:buNone/>
              </a:pPr>
              <a:r>
                <a:rPr kumimoji="0" lang="en-US" altLang="zh-CN" sz="240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endParaRPr kumimoji="0" lang="en-US" altLang="zh-CN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4535" name="Line 23"/>
          <p:cNvSpPr>
            <a:spLocks noChangeShapeType="1"/>
          </p:cNvSpPr>
          <p:nvPr/>
        </p:nvSpPr>
        <p:spPr bwMode="auto">
          <a:xfrm>
            <a:off x="2667000" y="4305300"/>
            <a:ext cx="496887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4536" name="Line 24"/>
          <p:cNvSpPr>
            <a:spLocks noChangeShapeType="1"/>
          </p:cNvSpPr>
          <p:nvPr/>
        </p:nvSpPr>
        <p:spPr bwMode="auto">
          <a:xfrm>
            <a:off x="5181600" y="3124200"/>
            <a:ext cx="0" cy="230346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75000"/>
          <a:buFont typeface="Wingdings" panose="05000000000000000000" pitchFamily="2" charset="2"/>
          <a:buNone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75000"/>
          <a:buFont typeface="Wingdings" panose="05000000000000000000" pitchFamily="2" charset="2"/>
          <a:buNone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0</TotalTime>
  <Words>2545</Words>
  <Application>WPS 演示</Application>
  <PresentationFormat>全屏显示(4:3)</PresentationFormat>
  <Paragraphs>519</Paragraphs>
  <Slides>22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24</vt:i4>
      </vt:variant>
      <vt:variant>
        <vt:lpstr>幻灯片标题</vt:lpstr>
      </vt:variant>
      <vt:variant>
        <vt:i4>22</vt:i4>
      </vt:variant>
    </vt:vector>
  </HeadingPairs>
  <TitlesOfParts>
    <vt:vector size="61" baseType="lpstr">
      <vt:lpstr>Arial</vt:lpstr>
      <vt:lpstr>宋体</vt:lpstr>
      <vt:lpstr>Wingdings</vt:lpstr>
      <vt:lpstr>Times New Roman</vt:lpstr>
      <vt:lpstr>隶书</vt:lpstr>
      <vt:lpstr>Verdana</vt:lpstr>
      <vt:lpstr>华文楷体</vt:lpstr>
      <vt:lpstr>楷体_GB2312</vt:lpstr>
      <vt:lpstr>黑体</vt:lpstr>
      <vt:lpstr>华文行楷</vt:lpstr>
      <vt:lpstr>微软雅黑</vt:lpstr>
      <vt:lpstr>Arial Unicode MS</vt:lpstr>
      <vt:lpstr>华文中宋</vt:lpstr>
      <vt:lpstr>华文新魏</vt:lpstr>
      <vt:lpstr>Balloons</vt:lpstr>
      <vt:lpstr>Word.Picture.8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Word.Picture.8</vt:lpstr>
      <vt:lpstr>Equation.3</vt:lpstr>
      <vt:lpstr>Equation.3</vt:lpstr>
      <vt:lpstr>Equation.3</vt:lpstr>
      <vt:lpstr>Word.Picture.8</vt:lpstr>
      <vt:lpstr>Word.Picture.8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 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初中数学苏科版教学资源网 www.sxskb.com</dc:creator>
  <dc:description>欢迎大家提供资料给我们！本站资料全部永久免费！联系QQ:1047235</dc:description>
  <cp:lastModifiedBy>Administrator</cp:lastModifiedBy>
  <cp:revision>507</cp:revision>
  <dcterms:created xsi:type="dcterms:W3CDTF">2004-08-29T05:24:00Z</dcterms:created>
  <dcterms:modified xsi:type="dcterms:W3CDTF">2017-11-06T04:29:08Z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