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3294B-4EC4-499D-A3B5-78FC6F7C3581}" type="datetimeFigureOut">
              <a:rPr lang="zh-CN" altLang="en-US" smtClean="0"/>
              <a:pPr/>
              <a:t>2017/11/6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8E46-95A8-4EAD-90D7-ECA9830715E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3294B-4EC4-499D-A3B5-78FC6F7C3581}" type="datetimeFigureOut">
              <a:rPr lang="zh-CN" altLang="en-US" smtClean="0"/>
              <a:pPr/>
              <a:t>2017/11/6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8E46-95A8-4EAD-90D7-ECA9830715E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3294B-4EC4-499D-A3B5-78FC6F7C3581}" type="datetimeFigureOut">
              <a:rPr lang="zh-CN" altLang="en-US" smtClean="0"/>
              <a:pPr/>
              <a:t>2017/11/6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8E46-95A8-4EAD-90D7-ECA9830715E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3294B-4EC4-499D-A3B5-78FC6F7C3581}" type="datetimeFigureOut">
              <a:rPr lang="zh-CN" altLang="en-US" smtClean="0"/>
              <a:pPr/>
              <a:t>2017/11/6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8E46-95A8-4EAD-90D7-ECA9830715E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3294B-4EC4-499D-A3B5-78FC6F7C3581}" type="datetimeFigureOut">
              <a:rPr lang="zh-CN" altLang="en-US" smtClean="0"/>
              <a:pPr/>
              <a:t>2017/11/6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8E46-95A8-4EAD-90D7-ECA9830715E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3294B-4EC4-499D-A3B5-78FC6F7C3581}" type="datetimeFigureOut">
              <a:rPr lang="zh-CN" altLang="en-US" smtClean="0"/>
              <a:pPr/>
              <a:t>2017/11/6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8E46-95A8-4EAD-90D7-ECA9830715E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3294B-4EC4-499D-A3B5-78FC6F7C3581}" type="datetimeFigureOut">
              <a:rPr lang="zh-CN" altLang="en-US" smtClean="0"/>
              <a:pPr/>
              <a:t>2017/11/6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8E46-95A8-4EAD-90D7-ECA9830715E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3294B-4EC4-499D-A3B5-78FC6F7C3581}" type="datetimeFigureOut">
              <a:rPr lang="zh-CN" altLang="en-US" smtClean="0"/>
              <a:pPr/>
              <a:t>2017/11/6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8E46-95A8-4EAD-90D7-ECA9830715E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3294B-4EC4-499D-A3B5-78FC6F7C3581}" type="datetimeFigureOut">
              <a:rPr lang="zh-CN" altLang="en-US" smtClean="0"/>
              <a:pPr/>
              <a:t>2017/11/6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8E46-95A8-4EAD-90D7-ECA9830715E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3294B-4EC4-499D-A3B5-78FC6F7C3581}" type="datetimeFigureOut">
              <a:rPr lang="zh-CN" altLang="en-US" smtClean="0"/>
              <a:pPr/>
              <a:t>2017/11/6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8E46-95A8-4EAD-90D7-ECA9830715E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3294B-4EC4-499D-A3B5-78FC6F7C3581}" type="datetimeFigureOut">
              <a:rPr lang="zh-CN" altLang="en-US" smtClean="0"/>
              <a:pPr/>
              <a:t>2017/11/6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8E46-95A8-4EAD-90D7-ECA9830715E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3294B-4EC4-499D-A3B5-78FC6F7C3581}" type="datetimeFigureOut">
              <a:rPr lang="zh-CN" altLang="en-US" smtClean="0"/>
              <a:pPr/>
              <a:t>2017/11/6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98E46-95A8-4EAD-90D7-ECA9830715E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/>
          <p:cNvSpPr>
            <a:spLocks noGrp="1"/>
          </p:cNvSpPr>
          <p:nvPr>
            <p:ph type="ctrTitle"/>
          </p:nvPr>
        </p:nvSpPr>
        <p:spPr>
          <a:xfrm>
            <a:off x="0" y="571480"/>
            <a:ext cx="7500938" cy="642956"/>
          </a:xfrm>
        </p:spPr>
        <p:txBody>
          <a:bodyPr/>
          <a:lstStyle/>
          <a:p>
            <a:r>
              <a:rPr lang="zh-CN" altLang="en-US" sz="3600" dirty="0" smtClean="0">
                <a:ea typeface="楷体" pitchFamily="49" charset="-122"/>
              </a:rPr>
              <a:t>西师版数学四年级上册第三单元</a:t>
            </a:r>
          </a:p>
        </p:txBody>
      </p:sp>
      <p:sp>
        <p:nvSpPr>
          <p:cNvPr id="2051" name="副标题 3"/>
          <p:cNvSpPr>
            <a:spLocks noGrp="1"/>
          </p:cNvSpPr>
          <p:nvPr>
            <p:ph type="subTitle" idx="1"/>
          </p:nvPr>
        </p:nvSpPr>
        <p:spPr>
          <a:xfrm>
            <a:off x="500063" y="1714488"/>
            <a:ext cx="8215312" cy="3400437"/>
          </a:xfrm>
        </p:spPr>
        <p:txBody>
          <a:bodyPr/>
          <a:lstStyle/>
          <a:p>
            <a:r>
              <a:rPr lang="zh-CN" altLang="en-US" sz="6600" b="1" dirty="0" smtClean="0">
                <a:solidFill>
                  <a:srgbClr val="FF0000"/>
                </a:solidFill>
                <a:ea typeface="楷体" pitchFamily="49" charset="-122"/>
              </a:rPr>
              <a:t>画指定度数的角</a:t>
            </a:r>
            <a:endParaRPr lang="en-US" altLang="zh-CN" sz="6600" b="1" dirty="0" smtClean="0">
              <a:solidFill>
                <a:srgbClr val="FF0000"/>
              </a:solidFill>
              <a:ea typeface="楷体" pitchFamily="49" charset="-122"/>
            </a:endParaRPr>
          </a:p>
          <a:p>
            <a:r>
              <a:rPr lang="zh-CN" altLang="en-US" sz="6600" b="1" dirty="0" smtClean="0">
                <a:solidFill>
                  <a:srgbClr val="FF0000"/>
                </a:solidFill>
                <a:ea typeface="楷体" pitchFamily="49" charset="-122"/>
              </a:rPr>
              <a:t>的方法</a:t>
            </a:r>
            <a:endParaRPr lang="en-US" altLang="zh-CN" sz="6600" b="1" dirty="0" smtClean="0">
              <a:solidFill>
                <a:srgbClr val="FF0000"/>
              </a:solidFill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len\Desktop\铅笔图.jpg"/>
          <p:cNvPicPr>
            <a:picLocks noChangeAspect="1" noChangeArrowheads="1"/>
          </p:cNvPicPr>
          <p:nvPr/>
        </p:nvPicPr>
        <p:blipFill>
          <a:blip r:embed="rId2">
            <a:lum bright="6000" contrast="30000"/>
          </a:blip>
          <a:srcRect/>
          <a:stretch>
            <a:fillRect/>
          </a:stretch>
        </p:blipFill>
        <p:spPr bwMode="auto">
          <a:xfrm>
            <a:off x="6215063" y="714375"/>
            <a:ext cx="2071687" cy="507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图片 3" descr="量角器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928688"/>
            <a:ext cx="5718175" cy="363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图片 34818" descr="量角器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5425" y="1022350"/>
            <a:ext cx="5718175" cy="363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文本框 34819"/>
          <p:cNvSpPr txBox="1">
            <a:spLocks noChangeArrowheads="1"/>
          </p:cNvSpPr>
          <p:nvPr/>
        </p:nvSpPr>
        <p:spPr bwMode="auto">
          <a:xfrm>
            <a:off x="479425" y="341313"/>
            <a:ext cx="3662363" cy="581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90170" tIns="46990" rIns="90170" bIns="46990"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3200" b="1" dirty="0">
                <a:solidFill>
                  <a:srgbClr val="FF3300"/>
                </a:solidFill>
                <a:latin typeface="宋体" pitchFamily="2" charset="-122"/>
              </a:rPr>
              <a:t>画一个75°的角</a:t>
            </a:r>
          </a:p>
        </p:txBody>
      </p:sp>
      <p:sp>
        <p:nvSpPr>
          <p:cNvPr id="34821" name="直接连接符 34820"/>
          <p:cNvSpPr>
            <a:spLocks noChangeShapeType="1"/>
          </p:cNvSpPr>
          <p:nvPr/>
        </p:nvSpPr>
        <p:spPr bwMode="auto">
          <a:xfrm>
            <a:off x="3130550" y="4276725"/>
            <a:ext cx="4657725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822" name="椭圆 34821"/>
          <p:cNvSpPr>
            <a:spLocks noChangeArrowheads="1"/>
          </p:cNvSpPr>
          <p:nvPr/>
        </p:nvSpPr>
        <p:spPr bwMode="auto">
          <a:xfrm>
            <a:off x="3814763" y="1560513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Font typeface="Arial" charset="0"/>
              <a:buNone/>
            </a:pPr>
            <a:endParaRPr lang="zh-CN" altLang="en-US"/>
          </a:p>
        </p:txBody>
      </p:sp>
      <p:sp>
        <p:nvSpPr>
          <p:cNvPr id="34823" name="直接连接符 34822"/>
          <p:cNvSpPr>
            <a:spLocks noChangeShapeType="1"/>
          </p:cNvSpPr>
          <p:nvPr/>
        </p:nvSpPr>
        <p:spPr bwMode="auto">
          <a:xfrm flipV="1">
            <a:off x="3143250" y="982663"/>
            <a:ext cx="879475" cy="3273425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" name="组合 34823"/>
          <p:cNvGrpSpPr>
            <a:grpSpLocks/>
          </p:cNvGrpSpPr>
          <p:nvPr/>
        </p:nvGrpSpPr>
        <p:grpSpPr bwMode="auto">
          <a:xfrm>
            <a:off x="3155950" y="3573463"/>
            <a:ext cx="1722438" cy="704850"/>
            <a:chOff x="0" y="0"/>
            <a:chExt cx="2713" cy="1109"/>
          </a:xfrm>
        </p:grpSpPr>
        <p:sp>
          <p:nvSpPr>
            <p:cNvPr id="4104" name="任意多边形 34824"/>
            <p:cNvSpPr>
              <a:spLocks noChangeArrowheads="1"/>
            </p:cNvSpPr>
            <p:nvPr/>
          </p:nvSpPr>
          <p:spPr bwMode="auto">
            <a:xfrm>
              <a:off x="0" y="403"/>
              <a:ext cx="783" cy="706"/>
            </a:xfrm>
            <a:custGeom>
              <a:avLst/>
              <a:gdLst>
                <a:gd name="T0" fmla="*/ 7 w 21600"/>
                <a:gd name="T1" fmla="*/ 0 h 20947"/>
                <a:gd name="T2" fmla="*/ 28 w 21600"/>
                <a:gd name="T3" fmla="*/ 24 h 20947"/>
                <a:gd name="T4" fmla="*/ 7 w 21600"/>
                <a:gd name="T5" fmla="*/ 0 h 20947"/>
                <a:gd name="T6" fmla="*/ 28 w 21600"/>
                <a:gd name="T7" fmla="*/ 24 h 20947"/>
                <a:gd name="T8" fmla="*/ 0 w 21600"/>
                <a:gd name="T9" fmla="*/ 24 h 209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600"/>
                <a:gd name="T16" fmla="*/ 0 h 20947"/>
                <a:gd name="T17" fmla="*/ 21600 w 21600"/>
                <a:gd name="T18" fmla="*/ 20947 h 209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00" h="20947" fill="none">
                  <a:moveTo>
                    <a:pt x="5272" y="0"/>
                  </a:moveTo>
                  <a:cubicBezTo>
                    <a:pt x="14658" y="2354"/>
                    <a:pt x="21600" y="10840"/>
                    <a:pt x="21600" y="20947"/>
                  </a:cubicBezTo>
                </a:path>
                <a:path w="21600" h="20947" stroke="0">
                  <a:moveTo>
                    <a:pt x="5272" y="0"/>
                  </a:moveTo>
                  <a:cubicBezTo>
                    <a:pt x="14658" y="2354"/>
                    <a:pt x="21600" y="10840"/>
                    <a:pt x="21600" y="20947"/>
                  </a:cubicBezTo>
                  <a:lnTo>
                    <a:pt x="0" y="20947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buFont typeface="Arial" charset="0"/>
                <a:buNone/>
              </a:pPr>
              <a:endParaRPr lang="zh-CN" altLang="en-US"/>
            </a:p>
          </p:txBody>
        </p:sp>
        <p:sp>
          <p:nvSpPr>
            <p:cNvPr id="4105" name="文本框 34825"/>
            <p:cNvSpPr txBox="1">
              <a:spLocks noChangeArrowheads="1"/>
            </p:cNvSpPr>
            <p:nvPr/>
          </p:nvSpPr>
          <p:spPr bwMode="auto">
            <a:xfrm>
              <a:off x="601" y="0"/>
              <a:ext cx="2113" cy="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 typeface="Arial" charset="0"/>
                <a:buNone/>
              </a:pPr>
              <a:r>
                <a:rPr lang="zh-CN" altLang="en-US" sz="3200" b="1">
                  <a:solidFill>
                    <a:srgbClr val="FF3300"/>
                  </a:solidFill>
                  <a:latin typeface="Times New Roman" pitchFamily="18" charset="0"/>
                </a:rPr>
                <a:t>75°</a:t>
              </a:r>
              <a:endParaRPr lang="en-US" altLang="zh-CN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 animBg="1"/>
      <p:bldP spid="348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文本框 33795"/>
          <p:cNvSpPr txBox="1">
            <a:spLocks noChangeArrowheads="1"/>
          </p:cNvSpPr>
          <p:nvPr/>
        </p:nvSpPr>
        <p:spPr bwMode="auto">
          <a:xfrm>
            <a:off x="425450" y="1158875"/>
            <a:ext cx="5395913" cy="581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170" tIns="46990" rIns="90170" bIns="46990"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3200" b="1" dirty="0">
                <a:solidFill>
                  <a:srgbClr val="0000FF"/>
                </a:solidFill>
                <a:latin typeface="宋体" pitchFamily="2" charset="-122"/>
              </a:rPr>
              <a:t>①画一条射线</a:t>
            </a:r>
          </a:p>
        </p:txBody>
      </p:sp>
      <p:sp>
        <p:nvSpPr>
          <p:cNvPr id="5123" name="标题 3379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5400" b="1" dirty="0" smtClean="0">
                <a:solidFill>
                  <a:srgbClr val="FF3300"/>
                </a:solidFill>
              </a:rPr>
              <a:t>画角的步骤</a:t>
            </a:r>
          </a:p>
        </p:txBody>
      </p:sp>
      <p:sp>
        <p:nvSpPr>
          <p:cNvPr id="33797" name="文本框 33796"/>
          <p:cNvSpPr txBox="1">
            <a:spLocks noChangeArrowheads="1"/>
          </p:cNvSpPr>
          <p:nvPr/>
        </p:nvSpPr>
        <p:spPr bwMode="auto">
          <a:xfrm>
            <a:off x="439738" y="1885950"/>
            <a:ext cx="7964487" cy="15573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170" tIns="46990" rIns="90170" bIns="46990"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3200" b="1" dirty="0">
                <a:solidFill>
                  <a:srgbClr val="0000FF"/>
                </a:solidFill>
                <a:latin typeface="宋体" pitchFamily="2" charset="-122"/>
              </a:rPr>
              <a:t>②使量角器的中心点与射线的端点</a:t>
            </a:r>
            <a:r>
              <a:rPr lang="zh-CN" altLang="en-US" sz="3200" b="1" dirty="0">
                <a:solidFill>
                  <a:srgbClr val="FF3300"/>
                </a:solidFill>
                <a:latin typeface="宋体" pitchFamily="2" charset="-122"/>
              </a:rPr>
              <a:t>重合</a:t>
            </a:r>
            <a:r>
              <a:rPr lang="zh-CN" altLang="en-US" sz="3200" b="1" dirty="0">
                <a:solidFill>
                  <a:srgbClr val="0000FF"/>
                </a:solidFill>
                <a:latin typeface="宋体" pitchFamily="2" charset="-122"/>
              </a:rPr>
              <a:t>，0刻度线与射线</a:t>
            </a:r>
            <a:r>
              <a:rPr lang="zh-CN" altLang="en-US" sz="3200" b="1" dirty="0">
                <a:solidFill>
                  <a:srgbClr val="FF3300"/>
                </a:solidFill>
                <a:latin typeface="宋体" pitchFamily="2" charset="-122"/>
              </a:rPr>
              <a:t>重合</a:t>
            </a:r>
            <a:r>
              <a:rPr lang="zh-CN" altLang="en-US" sz="3200" b="1" dirty="0">
                <a:solidFill>
                  <a:srgbClr val="0000FF"/>
                </a:solidFill>
                <a:latin typeface="宋体" pitchFamily="2" charset="-122"/>
              </a:rPr>
              <a:t>，在量角器的相应刻度处</a:t>
            </a:r>
            <a:r>
              <a:rPr lang="zh-CN" altLang="en-US" sz="3200" b="1" dirty="0">
                <a:solidFill>
                  <a:srgbClr val="FF3300"/>
                </a:solidFill>
                <a:latin typeface="宋体" pitchFamily="2" charset="-122"/>
              </a:rPr>
              <a:t>点一个点</a:t>
            </a:r>
            <a:r>
              <a:rPr lang="zh-CN" altLang="en-US" sz="3200" b="1" dirty="0">
                <a:solidFill>
                  <a:srgbClr val="0000FF"/>
                </a:solidFill>
                <a:latin typeface="宋体" pitchFamily="2" charset="-122"/>
              </a:rPr>
              <a:t>。</a:t>
            </a:r>
          </a:p>
        </p:txBody>
      </p:sp>
      <p:sp>
        <p:nvSpPr>
          <p:cNvPr id="33798" name="文本框 33797"/>
          <p:cNvSpPr txBox="1">
            <a:spLocks noChangeArrowheads="1"/>
          </p:cNvSpPr>
          <p:nvPr/>
        </p:nvSpPr>
        <p:spPr bwMode="auto">
          <a:xfrm>
            <a:off x="425450" y="3538538"/>
            <a:ext cx="8334375" cy="1069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170" tIns="46990" rIns="90170" bIns="46990"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3200" b="1" dirty="0">
                <a:solidFill>
                  <a:srgbClr val="0000FF"/>
                </a:solidFill>
                <a:latin typeface="宋体" pitchFamily="2" charset="-122"/>
              </a:rPr>
              <a:t>③以画出的射线的端点为端点，通过刚画的点，再画一条射线。</a:t>
            </a:r>
          </a:p>
        </p:txBody>
      </p:sp>
      <p:sp>
        <p:nvSpPr>
          <p:cNvPr id="33799" name="文本框 33798"/>
          <p:cNvSpPr txBox="1">
            <a:spLocks noChangeArrowheads="1"/>
          </p:cNvSpPr>
          <p:nvPr/>
        </p:nvSpPr>
        <p:spPr bwMode="auto">
          <a:xfrm>
            <a:off x="411163" y="4864100"/>
            <a:ext cx="4672012" cy="581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170" tIns="46990" rIns="90170" bIns="46990"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3200" b="1" dirty="0">
                <a:solidFill>
                  <a:srgbClr val="0000FF"/>
                </a:solidFill>
                <a:latin typeface="宋体" pitchFamily="2" charset="-122"/>
              </a:rPr>
              <a:t>④</a:t>
            </a:r>
            <a:r>
              <a:rPr lang="zh-CN" altLang="en-US" sz="3200" b="1" dirty="0">
                <a:solidFill>
                  <a:srgbClr val="FF3300"/>
                </a:solidFill>
                <a:latin typeface="宋体" pitchFamily="2" charset="-122"/>
              </a:rPr>
              <a:t>标好</a:t>
            </a:r>
            <a:r>
              <a:rPr lang="zh-CN" altLang="en-US" sz="3200" b="1" dirty="0">
                <a:solidFill>
                  <a:srgbClr val="0000FF"/>
                </a:solidFill>
                <a:latin typeface="宋体" pitchFamily="2" charset="-122"/>
              </a:rPr>
              <a:t>角的符号及度数。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bldLvl="0" animBg="1"/>
      <p:bldP spid="33797" grpId="0" bldLvl="0" animBg="1"/>
      <p:bldP spid="33798" grpId="0" bldLvl="0" animBg="1"/>
      <p:bldP spid="33799" grpId="0" bldLvl="0"/>
      <p:bldP spid="33799" grpId="1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5400" b="1" dirty="0" smtClean="0">
                <a:solidFill>
                  <a:srgbClr val="FF0000"/>
                </a:solidFill>
              </a:rPr>
              <a:t>牛刀小试</a:t>
            </a:r>
            <a:endParaRPr lang="zh-CN" alt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85786" y="2214554"/>
            <a:ext cx="7901014" cy="3482981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zh-CN" altLang="en-US" sz="4400" b="1" dirty="0" smtClean="0">
                <a:latin typeface="宋体" charset="-122"/>
              </a:rPr>
              <a:t>在</a:t>
            </a:r>
            <a:r>
              <a:rPr lang="zh-CN" altLang="en-US" sz="4400" b="1" dirty="0" smtClean="0">
                <a:latin typeface="宋体" charset="-122"/>
              </a:rPr>
              <a:t>纸上画</a:t>
            </a:r>
            <a:r>
              <a:rPr lang="zh-CN" altLang="en-US" sz="4400" b="1" dirty="0" smtClean="0">
                <a:solidFill>
                  <a:srgbClr val="0000FF"/>
                </a:solidFill>
                <a:latin typeface="宋体" charset="-122"/>
              </a:rPr>
              <a:t>55°、60°、120°</a:t>
            </a:r>
            <a:r>
              <a:rPr lang="zh-CN" altLang="en-US" sz="4400" b="1" dirty="0" smtClean="0">
                <a:latin typeface="宋体" charset="-122"/>
              </a:rPr>
              <a:t>和</a:t>
            </a:r>
            <a:r>
              <a:rPr lang="zh-CN" altLang="en-US" sz="4400" b="1" dirty="0" smtClean="0">
                <a:solidFill>
                  <a:srgbClr val="0000FF"/>
                </a:solidFill>
                <a:latin typeface="宋体" charset="-122"/>
              </a:rPr>
              <a:t>135°</a:t>
            </a:r>
            <a:r>
              <a:rPr lang="zh-CN" altLang="en-US" sz="4400" b="1" dirty="0" smtClean="0">
                <a:latin typeface="宋体" charset="-122"/>
              </a:rPr>
              <a:t>角。</a:t>
            </a:r>
          </a:p>
          <a:p>
            <a:pPr>
              <a:buFont typeface="Arial" charset="0"/>
              <a:buNone/>
            </a:pPr>
            <a:r>
              <a:rPr lang="zh-CN" altLang="en-US" sz="4400" b="1" dirty="0" smtClean="0">
                <a:latin typeface="宋体" charset="-122"/>
              </a:rPr>
              <a:t>想一想有没有简便的方法？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118</Words>
  <Application>Microsoft Office PowerPoint</Application>
  <PresentationFormat>全屏显示(4:3)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西师版数学四年级上册第三单元</vt:lpstr>
      <vt:lpstr>幻灯片 2</vt:lpstr>
      <vt:lpstr>幻灯片 3</vt:lpstr>
      <vt:lpstr>画角的步骤</vt:lpstr>
      <vt:lpstr>牛刀小试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Windows 用户</dc:creator>
  <cp:lastModifiedBy>Windows 用户</cp:lastModifiedBy>
  <cp:revision>8</cp:revision>
  <dcterms:created xsi:type="dcterms:W3CDTF">2017-11-06T12:11:30Z</dcterms:created>
  <dcterms:modified xsi:type="dcterms:W3CDTF">2017-11-06T13:56:45Z</dcterms:modified>
</cp:coreProperties>
</file>