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2017/11/5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600" b="1" dirty="0" smtClean="0">
                <a:solidFill>
                  <a:srgbClr val="FF0000"/>
                </a:solidFill>
              </a:rPr>
              <a:t>同音字的认识</a:t>
            </a:r>
            <a:endParaRPr lang="zh-CN" altLang="en-US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 smtClean="0">
                <a:solidFill>
                  <a:srgbClr val="0000CC"/>
                </a:solidFill>
              </a:rPr>
              <a:t>同音字小故事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332037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             </a:t>
            </a:r>
            <a:r>
              <a:rPr lang="zh-CN" altLang="zh-CN" dirty="0" smtClean="0"/>
              <a:t>操场上，</a:t>
            </a:r>
            <a:r>
              <a:rPr lang="zh-CN" altLang="en-US" dirty="0" smtClean="0"/>
              <a:t>体育老师</a:t>
            </a:r>
            <a:r>
              <a:rPr lang="zh-CN" altLang="zh-CN" dirty="0" smtClean="0"/>
              <a:t>整好队伍以后，对小磊说</a:t>
            </a:r>
            <a:r>
              <a:rPr lang="zh-CN" altLang="en-US" dirty="0" smtClean="0"/>
              <a:t>：</a:t>
            </a:r>
            <a:r>
              <a:rPr lang="zh-CN" altLang="zh-CN" dirty="0" smtClean="0"/>
              <a:t>“</a:t>
            </a:r>
            <a:r>
              <a:rPr lang="zh-CN" altLang="en-US" dirty="0" smtClean="0"/>
              <a:t>小</a:t>
            </a:r>
            <a:r>
              <a:rPr lang="zh-CN" altLang="zh-CN" dirty="0" smtClean="0"/>
              <a:t>磊，</a:t>
            </a:r>
            <a:r>
              <a:rPr lang="zh-CN" altLang="zh-CN" dirty="0" smtClean="0">
                <a:solidFill>
                  <a:srgbClr val="00B0F0"/>
                </a:solidFill>
              </a:rPr>
              <a:t>报数</a:t>
            </a:r>
            <a:r>
              <a:rPr lang="en-US" altLang="zh-CN" dirty="0" smtClean="0"/>
              <a:t>!</a:t>
            </a:r>
            <a:r>
              <a:rPr lang="zh-CN" altLang="zh-CN" dirty="0" smtClean="0"/>
              <a:t>”小磊问：“</a:t>
            </a:r>
            <a:r>
              <a:rPr lang="zh-CN" altLang="zh-CN" dirty="0" smtClean="0">
                <a:solidFill>
                  <a:srgbClr val="00B050"/>
                </a:solidFill>
              </a:rPr>
              <a:t>抱树</a:t>
            </a:r>
            <a:r>
              <a:rPr lang="zh-CN" altLang="zh-CN" dirty="0" smtClean="0"/>
              <a:t>干吗？”</a:t>
            </a:r>
            <a:r>
              <a:rPr lang="zh-CN" altLang="en-US" dirty="0" smtClean="0"/>
              <a:t>老师</a:t>
            </a:r>
            <a:r>
              <a:rPr lang="zh-CN" altLang="zh-CN" dirty="0" smtClean="0"/>
              <a:t>说：“让你</a:t>
            </a:r>
            <a:r>
              <a:rPr lang="zh-CN" altLang="zh-CN" dirty="0" smtClean="0">
                <a:solidFill>
                  <a:srgbClr val="00B0F0"/>
                </a:solidFill>
              </a:rPr>
              <a:t>报</a:t>
            </a:r>
            <a:r>
              <a:rPr lang="zh-CN" altLang="zh-CN" dirty="0" smtClean="0"/>
              <a:t>你就</a:t>
            </a:r>
            <a:r>
              <a:rPr lang="zh-CN" altLang="zh-CN" dirty="0" smtClean="0">
                <a:solidFill>
                  <a:srgbClr val="00B0F0"/>
                </a:solidFill>
              </a:rPr>
              <a:t>报</a:t>
            </a:r>
            <a:r>
              <a:rPr lang="zh-CN" altLang="zh-CN" dirty="0" smtClean="0"/>
              <a:t>。”“是</a:t>
            </a:r>
            <a:r>
              <a:rPr lang="en-US" altLang="zh-CN" dirty="0" smtClean="0"/>
              <a:t>!</a:t>
            </a:r>
            <a:r>
              <a:rPr lang="zh-CN" altLang="zh-CN" dirty="0" smtClean="0"/>
              <a:t>我马上去</a:t>
            </a:r>
            <a:r>
              <a:rPr lang="en-US" altLang="zh-CN" dirty="0" smtClean="0"/>
              <a:t>!</a:t>
            </a:r>
            <a:r>
              <a:rPr lang="zh-CN" altLang="zh-CN" dirty="0" smtClean="0"/>
              <a:t>”小磊说完就跑出队伍，紧紧</a:t>
            </a:r>
            <a:r>
              <a:rPr lang="zh-CN" altLang="zh-CN" dirty="0" smtClean="0">
                <a:solidFill>
                  <a:srgbClr val="00B050"/>
                </a:solidFill>
              </a:rPr>
              <a:t>抱</a:t>
            </a:r>
            <a:r>
              <a:rPr lang="zh-CN" altLang="zh-CN" dirty="0" smtClean="0"/>
              <a:t>住了旁边的一棵大</a:t>
            </a:r>
            <a:r>
              <a:rPr lang="zh-CN" altLang="zh-CN" dirty="0" smtClean="0">
                <a:solidFill>
                  <a:srgbClr val="00B050"/>
                </a:solidFill>
              </a:rPr>
              <a:t>树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278092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报数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0272" y="278092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抱树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/>
          <a:lstStyle/>
          <a:p>
            <a:pPr algn="l"/>
            <a:r>
              <a:rPr lang="zh-CN" altLang="en-US" b="1" dirty="0" smtClean="0">
                <a:solidFill>
                  <a:srgbClr val="0000CC"/>
                </a:solidFill>
              </a:rPr>
              <a:t>什么是同音字？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zh-CN" altLang="en-US" dirty="0" smtClean="0"/>
              <a:t>        </a:t>
            </a:r>
            <a:r>
              <a:rPr lang="zh-CN" altLang="en-US" sz="3600" dirty="0" smtClean="0"/>
              <a:t>同音字就是现代汉语里语言相同但字形，意义不同的字，所谓语言相同，一般是指声母、韵母和声调完全相同。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2276872"/>
            <a:ext cx="8229600" cy="1143000"/>
          </a:xfrm>
        </p:spPr>
        <p:txBody>
          <a:bodyPr>
            <a:noAutofit/>
          </a:bodyPr>
          <a:lstStyle/>
          <a:p>
            <a:r>
              <a:rPr lang="zh-CN" altLang="en-US" sz="6000" b="1" dirty="0" smtClean="0">
                <a:solidFill>
                  <a:srgbClr val="C00000"/>
                </a:solidFill>
              </a:rPr>
              <a:t>怎样辨别同音字</a:t>
            </a:r>
            <a:br>
              <a:rPr lang="zh-CN" altLang="en-US" sz="6000" b="1" dirty="0" smtClean="0">
                <a:solidFill>
                  <a:srgbClr val="C00000"/>
                </a:solidFill>
              </a:rPr>
            </a:br>
            <a:endParaRPr lang="zh-CN" altLang="en-US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>
                <a:solidFill>
                  <a:srgbClr val="339933"/>
                </a:solidFill>
              </a:rPr>
              <a:t>一、组词来区分</a:t>
            </a:r>
            <a:endParaRPr lang="zh-CN" altLang="en-US" b="1" dirty="0">
              <a:solidFill>
                <a:srgbClr val="339933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例</a:t>
            </a:r>
            <a:endParaRPr lang="en-US" altLang="zh-CN" dirty="0" smtClean="0"/>
          </a:p>
          <a:p>
            <a:r>
              <a:rPr lang="zh-CN" altLang="en-US" dirty="0" smtClean="0"/>
              <a:t>鱼：金鱼、鲨鱼、带鱼、比目鱼</a:t>
            </a:r>
            <a:r>
              <a:rPr lang="en-US" altLang="zh-CN" dirty="0" smtClean="0"/>
              <a:t>……</a:t>
            </a:r>
          </a:p>
          <a:p>
            <a:r>
              <a:rPr lang="zh-CN" altLang="en-US" dirty="0" smtClean="0"/>
              <a:t>渔：渔夫、渔船、渔网、渔村</a:t>
            </a:r>
            <a:r>
              <a:rPr lang="en-US" altLang="zh-CN" dirty="0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>
                <a:solidFill>
                  <a:srgbClr val="339933"/>
                </a:solidFill>
              </a:rPr>
              <a:t>二、</a:t>
            </a:r>
            <a:r>
              <a:rPr lang="zh-CN" altLang="zh-CN" b="1" dirty="0" smtClean="0">
                <a:solidFill>
                  <a:srgbClr val="339933"/>
                </a:solidFill>
              </a:rPr>
              <a:t>准确理解字义</a:t>
            </a:r>
            <a:endParaRPr lang="zh-CN" altLang="en-US" b="1" dirty="0">
              <a:solidFill>
                <a:srgbClr val="339933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例：</a:t>
            </a:r>
            <a:endParaRPr lang="en-US" altLang="zh-CN" dirty="0" smtClean="0"/>
          </a:p>
          <a:p>
            <a:r>
              <a:rPr lang="zh-CN" altLang="en-US" dirty="0" smtClean="0"/>
              <a:t>在：在家、在这、在哪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（表示存留于某地点）</a:t>
            </a:r>
            <a:endParaRPr lang="en-US" altLang="zh-CN" dirty="0" smtClean="0"/>
          </a:p>
          <a:p>
            <a:r>
              <a:rPr lang="zh-CN" altLang="en-US" dirty="0" smtClean="0"/>
              <a:t>再：再见、再会、再现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（一般表示反复多次）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>
                <a:solidFill>
                  <a:srgbClr val="339933"/>
                </a:solidFill>
              </a:rPr>
              <a:t>三、反义词搭配</a:t>
            </a:r>
            <a:endParaRPr lang="zh-CN" altLang="en-US" b="1" dirty="0">
              <a:solidFill>
                <a:srgbClr val="339933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例</a:t>
            </a:r>
            <a:r>
              <a:rPr lang="en-US" altLang="zh-CN" dirty="0" smtClean="0"/>
              <a:t>:   </a:t>
            </a:r>
          </a:p>
          <a:p>
            <a:r>
              <a:rPr lang="en-US" altLang="zh-CN" dirty="0" smtClean="0"/>
              <a:t> </a:t>
            </a:r>
            <a:r>
              <a:rPr lang="zh-CN" altLang="en-US" dirty="0" smtClean="0"/>
              <a:t>远 </a:t>
            </a:r>
            <a:r>
              <a:rPr lang="zh-CN" altLang="en-US" dirty="0" smtClean="0">
                <a:solidFill>
                  <a:srgbClr val="FF0000"/>
                </a:solidFill>
              </a:rPr>
              <a:t>近  </a:t>
            </a:r>
            <a:r>
              <a:rPr lang="zh-CN" altLang="en-US" dirty="0" smtClean="0"/>
              <a:t>       </a:t>
            </a:r>
            <a:r>
              <a:rPr lang="zh-CN" altLang="en-US" dirty="0" smtClean="0">
                <a:solidFill>
                  <a:srgbClr val="FF0000"/>
                </a:solidFill>
              </a:rPr>
              <a:t>进 </a:t>
            </a:r>
            <a:r>
              <a:rPr lang="zh-CN" altLang="en-US" dirty="0" smtClean="0"/>
              <a:t>出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zh-CN" altLang="en-US" dirty="0" smtClean="0">
                <a:solidFill>
                  <a:srgbClr val="FF0000"/>
                </a:solidFill>
              </a:rPr>
              <a:t>升 </a:t>
            </a:r>
            <a:r>
              <a:rPr lang="zh-CN" altLang="en-US" dirty="0" smtClean="0"/>
              <a:t>降         </a:t>
            </a:r>
            <a:r>
              <a:rPr lang="zh-CN" altLang="en-US" dirty="0" smtClean="0">
                <a:solidFill>
                  <a:srgbClr val="FF0000"/>
                </a:solidFill>
              </a:rPr>
              <a:t>生 </a:t>
            </a:r>
            <a:r>
              <a:rPr lang="zh-CN" altLang="en-US" dirty="0" smtClean="0"/>
              <a:t>死</a:t>
            </a:r>
            <a:endParaRPr lang="en-US" altLang="zh-CN" dirty="0" smtClean="0"/>
          </a:p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8496944" cy="2952328"/>
          </a:xfrm>
        </p:spPr>
        <p:txBody>
          <a:bodyPr>
            <a:normAutofit/>
          </a:bodyPr>
          <a:lstStyle/>
          <a:p>
            <a:r>
              <a:rPr lang="zh-CN" altLang="en-US" sz="6600" b="1" dirty="0" smtClean="0"/>
              <a:t>再见</a:t>
            </a:r>
            <a:endParaRPr lang="zh-CN" alt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201</Words>
  <Application>Microsoft Office PowerPoint</Application>
  <PresentationFormat>全屏显示(4:3)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同音字的认识</vt:lpstr>
      <vt:lpstr>同音字小故事</vt:lpstr>
      <vt:lpstr>什么是同音字？</vt:lpstr>
      <vt:lpstr>怎样辨别同音字 </vt:lpstr>
      <vt:lpstr>一、组词来区分</vt:lpstr>
      <vt:lpstr>二、准确理解字义</vt:lpstr>
      <vt:lpstr>三、反义词搭配</vt:lpstr>
      <vt:lpstr>再见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同音字的认识</dc:title>
  <dc:creator>123</dc:creator>
  <cp:lastModifiedBy>123</cp:lastModifiedBy>
  <cp:revision>20</cp:revision>
  <dcterms:created xsi:type="dcterms:W3CDTF">2017-11-05T03:56:53Z</dcterms:created>
  <dcterms:modified xsi:type="dcterms:W3CDTF">2017-11-05T09:56:12Z</dcterms:modified>
</cp:coreProperties>
</file>