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8" r:id="rId3"/>
    <p:sldId id="259" r:id="rId5"/>
    <p:sldId id="260" r:id="rId6"/>
    <p:sldId id="261" r:id="rId7"/>
    <p:sldId id="262" r:id="rId8"/>
    <p:sldId id="257" r:id="rId9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0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0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63.xml"/><Relationship Id="rId13" Type="http://schemas.openxmlformats.org/officeDocument/2006/relationships/commentAuthors" Target="commentAuthors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/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E402B-9921-40FA-8360-13107767672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EE9E8-4134-49B0-9AA7-3089E6521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>
        <p:random/>
      </p:transition>
    </mc:Choice>
    <mc:Fallback>
      <p:transition spd="slow" advClick="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/>
            </a:gs>
            <a:gs pos="100000">
              <a:schemeClr val="bg2">
                <a:lumMod val="8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103931" y="6441210"/>
            <a:ext cx="513715" cy="2476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005"/>
            </a:pPr>
            <a:r>
              <a:rPr sz="1015"/>
              <a:t>第1页</a:t>
            </a:r>
            <a:endParaRPr sz="1015"/>
          </a:p>
        </p:txBody>
      </p:sp>
      <p:sp>
        <p:nvSpPr>
          <p:cNvPr id="8" name="文本框 7"/>
          <p:cNvSpPr txBox="1"/>
          <p:nvPr/>
        </p:nvSpPr>
        <p:spPr>
          <a:xfrm>
            <a:off x="195" y="-296"/>
            <a:ext cx="12331505" cy="773614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noAutofit/>
          </a:bodyPr>
          <a:p>
            <a:endParaRPr lang="zh-CN" altLang="en-US" sz="1815"/>
          </a:p>
        </p:txBody>
      </p:sp>
      <p:sp>
        <p:nvSpPr>
          <p:cNvPr id="88065" name="Rectangle 6"/>
          <p:cNvSpPr>
            <a:spLocks noGrp="1"/>
          </p:cNvSpPr>
          <p:nvPr>
            <p:ph type="ctrTitle" idx="4294967295"/>
          </p:nvPr>
        </p:nvSpPr>
        <p:spPr>
          <a:xfrm>
            <a:off x="1105535" y="1084580"/>
            <a:ext cx="10513060" cy="1824355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7184" tIns="48591" rIns="97184" bIns="48591" anchor="ctr" anchorCtr="0">
            <a:normAutofit fontScale="90000"/>
          </a:bodyPr>
          <a:p>
            <a:pPr>
              <a:buClrTx/>
              <a:buSzTx/>
              <a:buFontTx/>
            </a:pPr>
            <a:r>
              <a:rPr lang="zh-CN" altLang="en-US" sz="7655" b="1" dirty="0">
                <a:ln>
                  <a:noFill/>
                </a:ln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多边形面积的整理与复习</a:t>
            </a:r>
            <a:br>
              <a:rPr lang="zh-CN" altLang="en-US" sz="7655" b="1" dirty="0">
                <a:ln>
                  <a:noFill/>
                </a:ln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</a:br>
            <a:r>
              <a:rPr lang="en-US" altLang="zh-CN" sz="7655" b="1" dirty="0">
                <a:ln>
                  <a:noFill/>
                </a:ln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</a:t>
            </a:r>
            <a:r>
              <a:rPr lang="zh-CN" altLang="en-US" sz="7655" b="1" dirty="0">
                <a:ln>
                  <a:noFill/>
                </a:ln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配套练习题</a:t>
            </a:r>
            <a:endParaRPr lang="zh-CN" altLang="en-US" sz="7655" b="1" dirty="0">
              <a:ln>
                <a:noFill/>
              </a:ln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8066" name="TextBox 1"/>
          <p:cNvSpPr txBox="1"/>
          <p:nvPr/>
        </p:nvSpPr>
        <p:spPr>
          <a:xfrm>
            <a:off x="3336925" y="3804920"/>
            <a:ext cx="6051550" cy="102425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t" anchorCtr="0">
            <a:noAutofit/>
          </a:bodyPr>
          <a:p>
            <a:pPr algn="l"/>
            <a:r>
              <a:rPr lang="zh-CN" altLang="en-US" sz="34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作者单位：通川区西罡学校     </a:t>
            </a:r>
            <a:endParaRPr lang="zh-CN" altLang="en-US" sz="34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l"/>
            <a:r>
              <a:rPr lang="zh-CN" altLang="en-US" sz="34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姓    名：杨</a:t>
            </a:r>
            <a:r>
              <a:rPr lang="en-US" altLang="zh-CN" sz="34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34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化 </a:t>
            </a:r>
            <a:r>
              <a:rPr lang="en-US" altLang="zh-CN" sz="34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3400" b="1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英</a:t>
            </a:r>
            <a:endParaRPr lang="zh-CN" altLang="en-US" sz="34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l"/>
            <a:br>
              <a:rPr lang="en-US" altLang="zh-CN" sz="3400" b="1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</a:br>
            <a:endParaRPr lang="en-US" altLang="zh-CN" sz="3400" b="1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69" name="文本框 28673"/>
          <p:cNvSpPr txBox="1"/>
          <p:nvPr/>
        </p:nvSpPr>
        <p:spPr>
          <a:xfrm>
            <a:off x="1992313" y="836613"/>
            <a:ext cx="7867650" cy="166052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US" altLang="zh-CN" sz="4800" b="1"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4800" b="1">
                <a:latin typeface="Arial" panose="020B0604020202020204" pitchFamily="34" charset="0"/>
                <a:ea typeface="宋体" panose="02010600030101010101" pitchFamily="2" charset="-122"/>
              </a:rPr>
              <a:t>、三角形面积是平行四边形</a:t>
            </a:r>
            <a:endParaRPr lang="zh-CN" altLang="en-US" sz="48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4800" b="1">
                <a:latin typeface="Arial" panose="020B0604020202020204" pitchFamily="34" charset="0"/>
                <a:ea typeface="宋体" panose="02010600030101010101" pitchFamily="2" charset="-122"/>
              </a:rPr>
              <a:t>面积的一半。  </a:t>
            </a:r>
            <a:r>
              <a:rPr lang="zh-CN" altLang="en-US" sz="5400" b="1">
                <a:latin typeface="Arial" panose="020B0604020202020204" pitchFamily="34" charset="0"/>
                <a:ea typeface="宋体" panose="02010600030101010101" pitchFamily="2" charset="-122"/>
              </a:rPr>
              <a:t>（      ）</a:t>
            </a:r>
            <a:endParaRPr lang="zh-CN" altLang="en-US" sz="54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675" name="等腰三角形 28674"/>
          <p:cNvSpPr/>
          <p:nvPr/>
        </p:nvSpPr>
        <p:spPr>
          <a:xfrm>
            <a:off x="4029075" y="3157538"/>
            <a:ext cx="4032250" cy="18002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676" name="平行四边形 28675"/>
          <p:cNvSpPr/>
          <p:nvPr/>
        </p:nvSpPr>
        <p:spPr>
          <a:xfrm>
            <a:off x="5056188" y="4019550"/>
            <a:ext cx="1728787" cy="720725"/>
          </a:xfrm>
          <a:prstGeom prst="parallelogram">
            <a:avLst>
              <a:gd name="adj" fmla="val 59966"/>
            </a:avLst>
          </a:prstGeom>
          <a:solidFill>
            <a:srgbClr val="00FF00"/>
          </a:solidFill>
          <a:ln w="38100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 anchorCtr="0"/>
          <a:p>
            <a:endParaRPr lang="zh-CN" altLang="en-US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677" name="文本框 28676"/>
          <p:cNvSpPr txBox="1"/>
          <p:nvPr/>
        </p:nvSpPr>
        <p:spPr>
          <a:xfrm>
            <a:off x="6959600" y="1484313"/>
            <a:ext cx="1101090" cy="119888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US" altLang="zh-CN" sz="72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  <a:endParaRPr lang="en-US" altLang="zh-CN" sz="7200" b="1">
              <a:solidFill>
                <a:srgbClr val="FFFF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3" name="文本框 28673"/>
          <p:cNvSpPr txBox="1"/>
          <p:nvPr/>
        </p:nvSpPr>
        <p:spPr>
          <a:xfrm>
            <a:off x="1992313" y="836613"/>
            <a:ext cx="8123555" cy="132207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US" altLang="zh-CN" sz="4000" b="1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4000" b="1">
                <a:latin typeface="Arial" panose="020B0604020202020204" pitchFamily="34" charset="0"/>
                <a:ea typeface="宋体" panose="02010600030101010101" pitchFamily="2" charset="-122"/>
              </a:rPr>
              <a:t>、等底等高的两个三角形一定能够</a:t>
            </a:r>
            <a:endParaRPr lang="zh-CN" altLang="en-US" sz="40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r>
              <a:rPr lang="zh-CN" altLang="en-US" sz="4000" b="1">
                <a:latin typeface="Arial" panose="020B0604020202020204" pitchFamily="34" charset="0"/>
                <a:ea typeface="宋体" panose="02010600030101010101" pitchFamily="2" charset="-122"/>
              </a:rPr>
              <a:t>拼成平行四边形。（      ）</a:t>
            </a:r>
            <a:endParaRPr lang="zh-CN" altLang="en-US" sz="40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文本框 28673"/>
          <p:cNvSpPr txBox="1"/>
          <p:nvPr/>
        </p:nvSpPr>
        <p:spPr>
          <a:xfrm>
            <a:off x="2112963" y="3503613"/>
            <a:ext cx="8483600" cy="13220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变式</a:t>
            </a:r>
            <a:r>
              <a:rPr lang="en-US" altLang="zh-CN" sz="40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40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：面积相等</a:t>
            </a:r>
            <a:r>
              <a:rPr lang="zh-CN" altLang="en-US" sz="4000" b="1">
                <a:latin typeface="Arial" panose="020B0604020202020204" pitchFamily="34" charset="0"/>
                <a:ea typeface="宋体" panose="02010600030101010101" pitchFamily="2" charset="-122"/>
              </a:rPr>
              <a:t>的两个三角形一定能够拼成平行四边形。（      ）</a:t>
            </a:r>
            <a:endParaRPr lang="zh-CN" altLang="en-US" sz="40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文本框 28673"/>
          <p:cNvSpPr txBox="1"/>
          <p:nvPr/>
        </p:nvSpPr>
        <p:spPr>
          <a:xfrm>
            <a:off x="2035175" y="4826000"/>
            <a:ext cx="8483600" cy="13220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变式</a:t>
            </a:r>
            <a:r>
              <a:rPr lang="en-US" altLang="zh-CN" sz="40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40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：完全一样</a:t>
            </a:r>
            <a:r>
              <a:rPr lang="zh-CN" altLang="en-US" sz="4000" b="1">
                <a:latin typeface="Arial" panose="020B0604020202020204" pitchFamily="34" charset="0"/>
                <a:ea typeface="宋体" panose="02010600030101010101" pitchFamily="2" charset="-122"/>
              </a:rPr>
              <a:t>的两个三角形一定能够拼成平行四边形。（      ）</a:t>
            </a:r>
            <a:endParaRPr lang="zh-CN" altLang="en-US" sz="40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8677" name="文本框 28676"/>
          <p:cNvSpPr txBox="1"/>
          <p:nvPr/>
        </p:nvSpPr>
        <p:spPr>
          <a:xfrm>
            <a:off x="6670675" y="1273175"/>
            <a:ext cx="1101090" cy="119888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US" altLang="zh-CN" sz="72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  <a:endParaRPr lang="en-US" altLang="zh-CN" sz="72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639050" y="3819525"/>
            <a:ext cx="1101090" cy="119888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US" altLang="zh-CN" sz="72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  <a:endParaRPr lang="en-US" altLang="zh-CN" sz="72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640638" y="5257800"/>
            <a:ext cx="1100137" cy="119888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72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√</a:t>
            </a:r>
            <a:endParaRPr lang="en-US" altLang="zh-CN" sz="72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文本框 28673"/>
          <p:cNvSpPr txBox="1"/>
          <p:nvPr/>
        </p:nvSpPr>
        <p:spPr>
          <a:xfrm>
            <a:off x="2112963" y="2159000"/>
            <a:ext cx="8232775" cy="1322070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变式：</a:t>
            </a:r>
            <a:r>
              <a:rPr lang="zh-CN" altLang="en-US" sz="4000" b="1" dirty="0">
                <a:solidFill>
                  <a:schemeClr val="tx2"/>
                </a:solidFill>
                <a:latin typeface="楷体_GB2312" pitchFamily="1" charset="-122"/>
                <a:ea typeface="楷体_GB2312" pitchFamily="1" charset="-122"/>
              </a:rPr>
              <a:t>等底等高的两个三角形面积一定相等。           </a:t>
            </a:r>
            <a:r>
              <a:rPr lang="zh-CN" altLang="en-US" sz="4000" b="1">
                <a:latin typeface="Arial" panose="020B0604020202020204" pitchFamily="34" charset="0"/>
                <a:ea typeface="宋体" panose="02010600030101010101" pitchFamily="2" charset="-122"/>
              </a:rPr>
              <a:t>（      ）</a:t>
            </a:r>
            <a:endParaRPr lang="zh-CN" altLang="en-US" sz="40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994650" y="2462213"/>
            <a:ext cx="1101725" cy="119888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en-US" altLang="zh-CN" sz="72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√</a:t>
            </a:r>
            <a:endParaRPr lang="en-US" altLang="zh-CN" sz="72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8677" grpId="0"/>
      <p:bldP spid="6" grpId="0"/>
      <p:bldP spid="7" grpId="0"/>
      <p:bldP spid="8" grpId="0" bldLvl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1" name="Text Box 2"/>
          <p:cNvSpPr txBox="1"/>
          <p:nvPr/>
        </p:nvSpPr>
        <p:spPr>
          <a:xfrm>
            <a:off x="1758950" y="696913"/>
            <a:ext cx="8612188" cy="13220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变式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zh-CN" altLang="en-US" sz="4000" b="1" dirty="0">
                <a:latin typeface="Arial" panose="020B0604020202020204" pitchFamily="34" charset="0"/>
                <a:ea typeface="宋体" panose="02010600030101010101" pitchFamily="2" charset="-122"/>
              </a:rPr>
              <a:t>面积相等的两个梯形一定能拼成一个平行四边形。       （    ）</a:t>
            </a:r>
            <a:endParaRPr lang="zh-CN" altLang="en-US" sz="54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7411" name="Group 3"/>
          <p:cNvGrpSpPr/>
          <p:nvPr/>
        </p:nvGrpSpPr>
        <p:grpSpPr>
          <a:xfrm>
            <a:off x="2763838" y="2514600"/>
            <a:ext cx="2520950" cy="3319463"/>
            <a:chOff x="0" y="0"/>
            <a:chExt cx="1588" cy="2091"/>
          </a:xfrm>
        </p:grpSpPr>
        <p:sp>
          <p:nvSpPr>
            <p:cNvPr id="35843" name="Text Box 4"/>
            <p:cNvSpPr txBox="1"/>
            <p:nvPr/>
          </p:nvSpPr>
          <p:spPr>
            <a:xfrm>
              <a:off x="597" y="0"/>
              <a:ext cx="356" cy="58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 sz="5400" dirty="0">
                  <a:latin typeface="Arial" panose="020B0604020202020204" pitchFamily="34" charset="0"/>
                  <a:ea typeface="宋体" panose="02010600030101010101" pitchFamily="2" charset="-122"/>
                </a:rPr>
                <a:t>3</a:t>
              </a:r>
              <a:endParaRPr lang="en-US" altLang="zh-CN" sz="5400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grpSp>
          <p:nvGrpSpPr>
            <p:cNvPr id="35844" name="Group 5"/>
            <p:cNvGrpSpPr/>
            <p:nvPr/>
          </p:nvGrpSpPr>
          <p:grpSpPr>
            <a:xfrm>
              <a:off x="1" y="531"/>
              <a:ext cx="1587" cy="1560"/>
              <a:chOff x="0" y="0"/>
              <a:chExt cx="1587" cy="1560"/>
            </a:xfrm>
          </p:grpSpPr>
          <p:sp>
            <p:nvSpPr>
              <p:cNvPr id="35845" name="Line 6"/>
              <p:cNvSpPr/>
              <p:nvPr/>
            </p:nvSpPr>
            <p:spPr>
              <a:xfrm>
                <a:off x="453" y="0"/>
                <a:ext cx="635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5846" name="Line 7"/>
              <p:cNvSpPr/>
              <p:nvPr/>
            </p:nvSpPr>
            <p:spPr>
              <a:xfrm flipH="1">
                <a:off x="0" y="0"/>
                <a:ext cx="453" cy="1043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5847" name="Line 8"/>
              <p:cNvSpPr/>
              <p:nvPr/>
            </p:nvSpPr>
            <p:spPr>
              <a:xfrm>
                <a:off x="1088" y="0"/>
                <a:ext cx="499" cy="1043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5848" name="Line 9"/>
              <p:cNvSpPr/>
              <p:nvPr/>
            </p:nvSpPr>
            <p:spPr>
              <a:xfrm>
                <a:off x="453" y="13"/>
                <a:ext cx="0" cy="1043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5849" name="Text Box 10"/>
              <p:cNvSpPr txBox="1"/>
              <p:nvPr/>
            </p:nvSpPr>
            <p:spPr>
              <a:xfrm>
                <a:off x="550" y="979"/>
                <a:ext cx="356" cy="58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r>
                  <a:rPr lang="en-US" altLang="zh-CN" sz="5400" dirty="0">
                    <a:latin typeface="Arial" panose="020B0604020202020204" pitchFamily="34" charset="0"/>
                    <a:ea typeface="宋体" panose="02010600030101010101" pitchFamily="2" charset="-122"/>
                  </a:rPr>
                  <a:t>5</a:t>
                </a:r>
                <a:endParaRPr lang="en-US" altLang="zh-CN" sz="540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35850" name="Text Box 11"/>
              <p:cNvSpPr txBox="1"/>
              <p:nvPr/>
            </p:nvSpPr>
            <p:spPr>
              <a:xfrm>
                <a:off x="453" y="240"/>
                <a:ext cx="356" cy="58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r>
                  <a:rPr lang="en-US" altLang="zh-CN" sz="5400" dirty="0">
                    <a:latin typeface="Arial" panose="020B0604020202020204" pitchFamily="34" charset="0"/>
                    <a:ea typeface="宋体" panose="02010600030101010101" pitchFamily="2" charset="-122"/>
                  </a:rPr>
                  <a:t>4</a:t>
                </a:r>
                <a:endParaRPr lang="en-US" altLang="zh-CN" sz="540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35851" name="Line 12"/>
            <p:cNvSpPr/>
            <p:nvPr/>
          </p:nvSpPr>
          <p:spPr>
            <a:xfrm>
              <a:off x="0" y="1587"/>
              <a:ext cx="1588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17421" name="Group 13"/>
          <p:cNvGrpSpPr/>
          <p:nvPr/>
        </p:nvGrpSpPr>
        <p:grpSpPr>
          <a:xfrm>
            <a:off x="6083300" y="2346325"/>
            <a:ext cx="2628900" cy="3299002"/>
            <a:chOff x="0" y="0"/>
            <a:chExt cx="1656" cy="2078"/>
          </a:xfrm>
        </p:grpSpPr>
        <p:grpSp>
          <p:nvGrpSpPr>
            <p:cNvPr id="35853" name="Group 14"/>
            <p:cNvGrpSpPr/>
            <p:nvPr/>
          </p:nvGrpSpPr>
          <p:grpSpPr>
            <a:xfrm>
              <a:off x="43" y="0"/>
              <a:ext cx="1613" cy="2078"/>
              <a:chOff x="0" y="0"/>
              <a:chExt cx="1613" cy="2033"/>
            </a:xfrm>
          </p:grpSpPr>
          <p:sp>
            <p:nvSpPr>
              <p:cNvPr id="35854" name="Text Box 15"/>
              <p:cNvSpPr txBox="1"/>
              <p:nvPr/>
            </p:nvSpPr>
            <p:spPr>
              <a:xfrm>
                <a:off x="123" y="0"/>
                <a:ext cx="356" cy="56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 anchor="t" anchorCtr="0">
                <a:spAutoFit/>
              </a:bodyPr>
              <a:p>
                <a:r>
                  <a:rPr lang="en-US" altLang="zh-CN" sz="5400" dirty="0">
                    <a:latin typeface="Arial" panose="020B0604020202020204" pitchFamily="34" charset="0"/>
                    <a:ea typeface="宋体" panose="02010600030101010101" pitchFamily="2" charset="-122"/>
                  </a:rPr>
                  <a:t>3</a:t>
                </a:r>
                <a:endParaRPr lang="en-US" altLang="zh-CN" sz="5400" dirty="0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  <p:grpSp>
            <p:nvGrpSpPr>
              <p:cNvPr id="35855" name="Group 16"/>
              <p:cNvGrpSpPr/>
              <p:nvPr/>
            </p:nvGrpSpPr>
            <p:grpSpPr>
              <a:xfrm>
                <a:off x="0" y="513"/>
                <a:ext cx="1613" cy="1520"/>
                <a:chOff x="0" y="0"/>
                <a:chExt cx="1613" cy="1520"/>
              </a:xfrm>
            </p:grpSpPr>
            <p:sp>
              <p:nvSpPr>
                <p:cNvPr id="35856" name="Line 17"/>
                <p:cNvSpPr/>
                <p:nvPr/>
              </p:nvSpPr>
              <p:spPr>
                <a:xfrm>
                  <a:off x="25" y="1043"/>
                  <a:ext cx="1588" cy="0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5857" name="Line 18"/>
                <p:cNvSpPr/>
                <p:nvPr/>
              </p:nvSpPr>
              <p:spPr>
                <a:xfrm>
                  <a:off x="25" y="0"/>
                  <a:ext cx="635" cy="0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5858" name="Line 19"/>
                <p:cNvSpPr/>
                <p:nvPr/>
              </p:nvSpPr>
              <p:spPr>
                <a:xfrm>
                  <a:off x="25" y="0"/>
                  <a:ext cx="0" cy="1043"/>
                </a:xfrm>
                <a:prstGeom prst="line">
                  <a:avLst/>
                </a:prstGeom>
                <a:ln w="5715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5859" name="Line 20"/>
                <p:cNvSpPr/>
                <p:nvPr/>
              </p:nvSpPr>
              <p:spPr>
                <a:xfrm>
                  <a:off x="661" y="0"/>
                  <a:ext cx="952" cy="1043"/>
                </a:xfrm>
                <a:prstGeom prst="line">
                  <a:avLst/>
                </a:prstGeom>
                <a:ln w="381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anchor="t" anchorCtr="0"/>
                <a:p>
                  <a:endParaRPr lang="zh-CN" altLang="en-US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5860" name="Text Box 21"/>
                <p:cNvSpPr txBox="1"/>
                <p:nvPr/>
              </p:nvSpPr>
              <p:spPr>
                <a:xfrm>
                  <a:off x="569" y="952"/>
                  <a:ext cx="356" cy="56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 anchorCtr="0">
                  <a:spAutoFit/>
                </a:bodyPr>
                <a:p>
                  <a:r>
                    <a:rPr lang="en-US" altLang="zh-CN" sz="5400" dirty="0">
                      <a:latin typeface="Arial" panose="020B0604020202020204" pitchFamily="34" charset="0"/>
                      <a:ea typeface="宋体" panose="02010600030101010101" pitchFamily="2" charset="-122"/>
                    </a:rPr>
                    <a:t>5</a:t>
                  </a:r>
                  <a:endParaRPr lang="en-US" altLang="zh-CN" sz="5400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35861" name="Text Box 22"/>
                <p:cNvSpPr txBox="1"/>
                <p:nvPr/>
              </p:nvSpPr>
              <p:spPr>
                <a:xfrm>
                  <a:off x="0" y="226"/>
                  <a:ext cx="356" cy="56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 anchor="t" anchorCtr="0">
                  <a:spAutoFit/>
                </a:bodyPr>
                <a:p>
                  <a:r>
                    <a:rPr lang="en-US" altLang="zh-CN" sz="5400" dirty="0">
                      <a:latin typeface="Arial" panose="020B0604020202020204" pitchFamily="34" charset="0"/>
                      <a:ea typeface="宋体" panose="02010600030101010101" pitchFamily="2" charset="-122"/>
                    </a:rPr>
                    <a:t>4</a:t>
                  </a:r>
                  <a:endParaRPr lang="en-US" altLang="zh-CN" sz="5400" dirty="0">
                    <a:latin typeface="Arial" panose="020B0604020202020204" pitchFamily="34" charset="0"/>
                    <a:ea typeface="宋体" panose="02010600030101010101" pitchFamily="2" charset="-122"/>
                  </a:endParaRPr>
                </a:p>
              </p:txBody>
            </p:sp>
          </p:grpSp>
        </p:grpSp>
        <p:sp>
          <p:nvSpPr>
            <p:cNvPr id="35862" name="Text Box 23"/>
            <p:cNvSpPr txBox="1"/>
            <p:nvPr/>
          </p:nvSpPr>
          <p:spPr>
            <a:xfrm rot="10800000">
              <a:off x="0" y="1361"/>
              <a:ext cx="334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 sz="2800" b="1" dirty="0">
                  <a:latin typeface="Arial" panose="020B0604020202020204" pitchFamily="34" charset="0"/>
                  <a:ea typeface="宋体" panose="02010600030101010101" pitchFamily="2" charset="-122"/>
                </a:rPr>
                <a:t>∟</a:t>
              </a:r>
              <a:endParaRPr lang="en-US" altLang="zh-CN" sz="2800" b="1" dirty="0"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</p:grpSp>
      <p:sp>
        <p:nvSpPr>
          <p:cNvPr id="17432" name="Text Box 24"/>
          <p:cNvSpPr txBox="1"/>
          <p:nvPr/>
        </p:nvSpPr>
        <p:spPr>
          <a:xfrm>
            <a:off x="8272463" y="1157288"/>
            <a:ext cx="1101090" cy="119888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US" altLang="zh-CN" sz="7200" b="1" dirty="0">
                <a:solidFill>
                  <a:srgbClr val="FF33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×</a:t>
            </a:r>
            <a:endParaRPr lang="en-US" altLang="zh-CN" sz="7200" b="1" dirty="0">
              <a:solidFill>
                <a:srgbClr val="FF33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6865" name="文本框 18433"/>
          <p:cNvSpPr txBox="1"/>
          <p:nvPr/>
        </p:nvSpPr>
        <p:spPr>
          <a:xfrm>
            <a:off x="1841500" y="714375"/>
            <a:ext cx="8402638" cy="132207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 eaLnBrk="0" hangingPunct="0"/>
            <a:r>
              <a:rPr lang="zh-CN" altLang="en-US" sz="40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变式</a:t>
            </a:r>
            <a:r>
              <a:rPr lang="en-US" altLang="zh-CN" sz="40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4</a:t>
            </a:r>
            <a:r>
              <a:rPr lang="zh-CN" altLang="en-US" sz="40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zh-CN" altLang="en-US" sz="4000" b="1">
                <a:latin typeface="Arial" panose="020B0604020202020204" pitchFamily="34" charset="0"/>
                <a:ea typeface="宋体" panose="02010600030101010101" pitchFamily="2" charset="-122"/>
              </a:rPr>
              <a:t>两个完全一样的梯形可以拼成一个平行四边形 。（      ）</a:t>
            </a:r>
            <a:endParaRPr lang="zh-CN" altLang="en-US" sz="40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8435" name="组合 18434"/>
          <p:cNvGrpSpPr/>
          <p:nvPr/>
        </p:nvGrpSpPr>
        <p:grpSpPr>
          <a:xfrm>
            <a:off x="6197600" y="2460625"/>
            <a:ext cx="2376488" cy="3297238"/>
            <a:chOff x="0" y="0"/>
            <a:chExt cx="1497" cy="2077"/>
          </a:xfrm>
        </p:grpSpPr>
        <p:sp>
          <p:nvSpPr>
            <p:cNvPr id="36867" name="文本框 18435"/>
            <p:cNvSpPr txBox="1"/>
            <p:nvPr/>
          </p:nvSpPr>
          <p:spPr>
            <a:xfrm>
              <a:off x="533" y="1496"/>
              <a:ext cx="356" cy="58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eaLnBrk="0" hangingPunct="0"/>
              <a:r>
                <a:rPr lang="en-US" altLang="zh-CN" sz="540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3</a:t>
              </a:r>
              <a:endParaRPr lang="en-US" altLang="zh-CN" sz="5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6868" name="文本框 18436"/>
            <p:cNvSpPr txBox="1"/>
            <p:nvPr/>
          </p:nvSpPr>
          <p:spPr>
            <a:xfrm>
              <a:off x="553" y="0"/>
              <a:ext cx="356" cy="58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eaLnBrk="0" hangingPunct="0"/>
              <a:r>
                <a:rPr lang="en-US" altLang="zh-CN" sz="540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5</a:t>
              </a:r>
              <a:endParaRPr lang="en-US" altLang="zh-CN" sz="5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6869" name="任意多边形 18437"/>
            <p:cNvSpPr/>
            <p:nvPr/>
          </p:nvSpPr>
          <p:spPr>
            <a:xfrm>
              <a:off x="0" y="530"/>
              <a:ext cx="1497" cy="1044"/>
            </a:xfrm>
            <a:custGeom>
              <a:avLst/>
              <a:gdLst/>
              <a:ahLst/>
              <a:cxnLst>
                <a:cxn ang="0">
                  <a:pos x="18900" y="10800"/>
                </a:cxn>
                <a:cxn ang="90">
                  <a:pos x="10800" y="21600"/>
                </a:cxn>
                <a:cxn ang="180">
                  <a:pos x="2700" y="10800"/>
                </a:cxn>
                <a:cxn ang="270">
                  <a:pos x="10800" y="0"/>
                </a:cxn>
              </a:cxnLst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3810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6870" name="直接连接符 18438"/>
            <p:cNvSpPr/>
            <p:nvPr/>
          </p:nvSpPr>
          <p:spPr>
            <a:xfrm flipV="1">
              <a:off x="408" y="530"/>
              <a:ext cx="0" cy="1044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</p:spPr>
          <p:txBody>
            <a:bodyPr anchor="t" anchorCtr="0"/>
            <a:p>
              <a:endParaRPr lang="zh-CN" altLang="en-US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6871" name="文本框 18439"/>
            <p:cNvSpPr txBox="1"/>
            <p:nvPr/>
          </p:nvSpPr>
          <p:spPr>
            <a:xfrm>
              <a:off x="408" y="757"/>
              <a:ext cx="356" cy="58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eaLnBrk="0" hangingPunct="0"/>
              <a:r>
                <a:rPr lang="en-US" altLang="zh-CN" sz="5400">
                  <a:solidFill>
                    <a:srgbClr val="FF0000"/>
                  </a:solidFill>
                  <a:latin typeface="Arial" panose="020B0604020202020204" pitchFamily="34" charset="0"/>
                  <a:ea typeface="宋体" panose="02010600030101010101" pitchFamily="2" charset="-122"/>
                </a:rPr>
                <a:t>4</a:t>
              </a:r>
              <a:endParaRPr lang="en-US" altLang="zh-CN" sz="5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36872" name="文本框 18440"/>
          <p:cNvSpPr txBox="1"/>
          <p:nvPr/>
        </p:nvSpPr>
        <p:spPr>
          <a:xfrm rot="10800000">
            <a:off x="4564063" y="3327400"/>
            <a:ext cx="309880" cy="922020"/>
          </a:xfrm>
          <a:prstGeom prst="rect">
            <a:avLst/>
          </a:prstGeom>
          <a:noFill/>
          <a:ln w="9525">
            <a:noFill/>
          </a:ln>
        </p:spPr>
        <p:txBody>
          <a:bodyPr rot="10800000" wrap="none" anchor="t" anchorCtr="0">
            <a:spAutoFit/>
          </a:bodyPr>
          <a:p>
            <a:pPr eaLnBrk="0" hangingPunct="0"/>
            <a:endParaRPr lang="zh-CN" altLang="zh-CN" sz="5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6873" name="文本框 18441"/>
          <p:cNvSpPr txBox="1"/>
          <p:nvPr/>
        </p:nvSpPr>
        <p:spPr>
          <a:xfrm rot="10800000">
            <a:off x="4532313" y="5702300"/>
            <a:ext cx="309880" cy="922020"/>
          </a:xfrm>
          <a:prstGeom prst="rect">
            <a:avLst/>
          </a:prstGeom>
          <a:noFill/>
          <a:ln w="9525">
            <a:noFill/>
          </a:ln>
        </p:spPr>
        <p:txBody>
          <a:bodyPr rot="10800000" wrap="none" anchor="t" anchorCtr="0">
            <a:spAutoFit/>
          </a:bodyPr>
          <a:p>
            <a:pPr eaLnBrk="0" hangingPunct="0"/>
            <a:endParaRPr lang="zh-CN" altLang="zh-CN" sz="54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8443" name="组合 18442"/>
          <p:cNvGrpSpPr/>
          <p:nvPr/>
        </p:nvGrpSpPr>
        <p:grpSpPr>
          <a:xfrm>
            <a:off x="2574925" y="2514600"/>
            <a:ext cx="2376488" cy="3238501"/>
            <a:chOff x="0" y="0"/>
            <a:chExt cx="1497" cy="2040"/>
          </a:xfrm>
        </p:grpSpPr>
        <p:grpSp>
          <p:nvGrpSpPr>
            <p:cNvPr id="36875" name="组合 18443"/>
            <p:cNvGrpSpPr/>
            <p:nvPr/>
          </p:nvGrpSpPr>
          <p:grpSpPr>
            <a:xfrm>
              <a:off x="0" y="492"/>
              <a:ext cx="1497" cy="1045"/>
              <a:chOff x="0" y="0"/>
              <a:chExt cx="1497" cy="1045"/>
            </a:xfrm>
          </p:grpSpPr>
          <p:sp>
            <p:nvSpPr>
              <p:cNvPr id="36876" name="任意多边形 18444"/>
              <p:cNvSpPr/>
              <p:nvPr/>
            </p:nvSpPr>
            <p:spPr>
              <a:xfrm rot="10800000">
                <a:off x="0" y="1"/>
                <a:ext cx="1497" cy="1044"/>
              </a:xfrm>
              <a:custGeom>
                <a:avLst/>
                <a:gdLst/>
                <a:ahLst/>
                <a:cxnLst>
                  <a:cxn ang="0">
                    <a:pos x="18900" y="10800"/>
                  </a:cxn>
                  <a:cxn ang="90">
                    <a:pos x="10800" y="21600"/>
                  </a:cxn>
                  <a:cxn ang="180">
                    <a:pos x="2700" y="10800"/>
                  </a:cxn>
                  <a:cxn ang="270">
                    <a:pos x="10800" y="0"/>
                  </a:cxn>
                </a:cxnLst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00FF00"/>
              </a:solidFill>
              <a:ln w="38100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36877" name="直接连接符 18445"/>
              <p:cNvSpPr/>
              <p:nvPr/>
            </p:nvSpPr>
            <p:spPr>
              <a:xfrm rot="-10800000" flipV="1">
                <a:off x="1090" y="0"/>
                <a:ext cx="0" cy="1044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</p:spPr>
            <p:txBody>
              <a:bodyPr anchor="t" anchorCtr="0"/>
              <a:p>
                <a:endParaRPr lang="zh-CN" altLang="en-US">
                  <a:latin typeface="Arial" panose="020B0604020202020204" pitchFamily="34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36878" name="文本框 18446"/>
            <p:cNvSpPr txBox="1"/>
            <p:nvPr/>
          </p:nvSpPr>
          <p:spPr>
            <a:xfrm>
              <a:off x="544" y="0"/>
              <a:ext cx="356" cy="58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eaLnBrk="0" hangingPunct="0"/>
              <a:r>
                <a:rPr lang="en-US" altLang="zh-CN" sz="5400">
                  <a:latin typeface="Arial" panose="020B0604020202020204" pitchFamily="34" charset="0"/>
                  <a:ea typeface="宋体" panose="02010600030101010101" pitchFamily="2" charset="-122"/>
                </a:rPr>
                <a:t>3</a:t>
              </a:r>
              <a:endParaRPr lang="en-US" altLang="zh-CN" sz="54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6879" name="文本框 18447"/>
            <p:cNvSpPr txBox="1"/>
            <p:nvPr/>
          </p:nvSpPr>
          <p:spPr>
            <a:xfrm>
              <a:off x="551" y="1459"/>
              <a:ext cx="356" cy="58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eaLnBrk="0" hangingPunct="0"/>
              <a:r>
                <a:rPr lang="en-US" altLang="zh-CN" sz="5400">
                  <a:latin typeface="Arial" panose="020B0604020202020204" pitchFamily="34" charset="0"/>
                  <a:ea typeface="宋体" panose="02010600030101010101" pitchFamily="2" charset="-122"/>
                </a:rPr>
                <a:t>5</a:t>
              </a:r>
              <a:endParaRPr lang="en-US" altLang="zh-CN" sz="54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6880" name="文本框 18448"/>
            <p:cNvSpPr txBox="1"/>
            <p:nvPr/>
          </p:nvSpPr>
          <p:spPr>
            <a:xfrm>
              <a:off x="778" y="720"/>
              <a:ext cx="356" cy="58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eaLnBrk="0" hangingPunct="0"/>
              <a:r>
                <a:rPr lang="en-US" altLang="zh-CN" sz="5400">
                  <a:latin typeface="Arial" panose="020B0604020202020204" pitchFamily="34" charset="0"/>
                  <a:ea typeface="宋体" panose="02010600030101010101" pitchFamily="2" charset="-122"/>
                </a:rPr>
                <a:t>4</a:t>
              </a:r>
              <a:endParaRPr lang="en-US" altLang="zh-CN" sz="540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8450" name="文本框 18449"/>
          <p:cNvSpPr txBox="1"/>
          <p:nvPr/>
        </p:nvSpPr>
        <p:spPr>
          <a:xfrm>
            <a:off x="7010400" y="1030288"/>
            <a:ext cx="1101090" cy="119888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pPr eaLnBrk="0" hangingPunct="0"/>
            <a:r>
              <a:rPr lang="en-US" altLang="zh-CN" sz="72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√</a:t>
            </a:r>
            <a:endParaRPr lang="en-US" altLang="zh-CN" sz="72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89583 -0.000185185 L -0.153281 -0.00398148 " pathEditMode="fixed" rAng="0" ptsTypes="">
                                      <p:cBhvr>
                                        <p:cTn id="16" dur="2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9477" name="图片 19476"/>
          <p:cNvPicPr>
            <a:picLocks noChangeAspect="1"/>
          </p:cNvPicPr>
          <p:nvPr/>
        </p:nvPicPr>
        <p:blipFill>
          <a:blip r:embed="rId1">
            <a:lum bright="-29999" contrast="48000"/>
          </a:blip>
          <a:stretch>
            <a:fillRect/>
          </a:stretch>
        </p:blipFill>
        <p:spPr>
          <a:xfrm>
            <a:off x="1326261" y="1648067"/>
            <a:ext cx="8781478" cy="29804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478" name="文本框 19477"/>
          <p:cNvSpPr txBox="1"/>
          <p:nvPr/>
        </p:nvSpPr>
        <p:spPr>
          <a:xfrm>
            <a:off x="1714061" y="4708866"/>
            <a:ext cx="7548008" cy="6496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30" b="1" dirty="0">
                <a:solidFill>
                  <a:srgbClr val="000000"/>
                </a:solidFill>
                <a:latin typeface="Verdana" panose="020B0604030504040204" pitchFamily="34" charset="0"/>
              </a:rPr>
              <a:t>温馨提示：这</a:t>
            </a:r>
            <a:r>
              <a:rPr lang="en-US" altLang="zh-CN" sz="3630" b="1">
                <a:solidFill>
                  <a:srgbClr val="000000"/>
                </a:solidFill>
                <a:latin typeface="Verdana" panose="020B0604030504040204" pitchFamily="34" charset="0"/>
              </a:rPr>
              <a:t>4</a:t>
            </a:r>
            <a:r>
              <a:rPr lang="zh-CN" altLang="en-US" sz="3630" b="1" dirty="0">
                <a:solidFill>
                  <a:srgbClr val="000000"/>
                </a:solidFill>
                <a:latin typeface="Verdana" panose="020B0604030504040204" pitchFamily="34" charset="0"/>
              </a:rPr>
              <a:t>个图形的什么相等？</a:t>
            </a:r>
            <a:endParaRPr lang="zh-CN" altLang="en-US" sz="3630" b="1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19479" name="文本框 19478"/>
          <p:cNvSpPr txBox="1"/>
          <p:nvPr/>
        </p:nvSpPr>
        <p:spPr>
          <a:xfrm>
            <a:off x="1946996" y="5344959"/>
            <a:ext cx="7548008" cy="6496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30" b="1" dirty="0">
                <a:solidFill>
                  <a:srgbClr val="000000"/>
                </a:solidFill>
                <a:latin typeface="Verdana" panose="020B0604030504040204" pitchFamily="34" charset="0"/>
              </a:rPr>
              <a:t>要比面积，只要比什么就可以了？</a:t>
            </a:r>
            <a:endParaRPr lang="zh-CN" altLang="en-US" sz="3630" b="1" dirty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19480" name="文本框 19479"/>
          <p:cNvSpPr txBox="1"/>
          <p:nvPr/>
        </p:nvSpPr>
        <p:spPr>
          <a:xfrm>
            <a:off x="1558876" y="6093360"/>
            <a:ext cx="8200739" cy="6496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30" b="1" dirty="0">
                <a:solidFill>
                  <a:srgbClr val="FF0066"/>
                </a:solidFill>
                <a:latin typeface="Verdana" panose="020B0604030504040204" pitchFamily="34" charset="0"/>
              </a:rPr>
              <a:t>上、下底的和相等的图形面积就相等。</a:t>
            </a:r>
            <a:endParaRPr lang="zh-CN" altLang="en-US" sz="3630" b="1" dirty="0">
              <a:solidFill>
                <a:srgbClr val="FF0066"/>
              </a:solidFill>
              <a:latin typeface="Verdana" panose="020B0604030504040204" pitchFamily="3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91260" y="490855"/>
            <a:ext cx="954786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/>
              <a:t>3.</a:t>
            </a:r>
            <a:r>
              <a:rPr lang="zh-CN" altLang="en-US" sz="3200" b="1"/>
              <a:t>下面</a:t>
            </a:r>
            <a:r>
              <a:rPr lang="en-US" altLang="zh-CN" sz="3200" b="1"/>
              <a:t>4</a:t>
            </a:r>
            <a:r>
              <a:rPr lang="zh-CN" altLang="en-US" sz="3200" b="1"/>
              <a:t>个图形的面积有什么关系？你是怎么想的？</a:t>
            </a:r>
            <a:endParaRPr lang="zh-CN" altLang="en-US" sz="3200" b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78" grpId="0"/>
      <p:bldP spid="19479" grpId="0"/>
      <p:bldP spid="19480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COMMONDATA" val="eyJoZGlkIjoiYjBiYjQxMGVkNTZjNmNiMjYxMDgyOTUzYTNlY2JlYmYifQ=="/>
  <p:tag name="KSO_WPP_MARK_KEY" val="f8b139d9-095a-4b79-a70e-764ae6414ba0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390</Words>
  <Application>WPS 演示</Application>
  <PresentationFormat>宽屏</PresentationFormat>
  <Paragraphs>72</Paragraphs>
  <Slides>6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22" baseType="lpstr">
      <vt:lpstr>Arial</vt:lpstr>
      <vt:lpstr>宋体</vt:lpstr>
      <vt:lpstr>Wingdings</vt:lpstr>
      <vt:lpstr>Wingdings</vt:lpstr>
      <vt:lpstr>楷体</vt:lpstr>
      <vt:lpstr>楷体_GB2312</vt:lpstr>
      <vt:lpstr>新宋体</vt:lpstr>
      <vt:lpstr>Verdana</vt:lpstr>
      <vt:lpstr>微软雅黑</vt:lpstr>
      <vt:lpstr>Calibri</vt:lpstr>
      <vt:lpstr>Arial Unicode MS</vt:lpstr>
      <vt:lpstr>汉仪雅酷黑-55J</vt:lpstr>
      <vt:lpstr>黑体</vt:lpstr>
      <vt:lpstr>汉仪刚艺体-75W</vt:lpstr>
      <vt:lpstr>Segoe Print</vt:lpstr>
      <vt:lpstr>Office 主题​​</vt:lpstr>
      <vt:lpstr>多边形面积的整理与复习      配套练习题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高兴</cp:lastModifiedBy>
  <cp:revision>178</cp:revision>
  <dcterms:created xsi:type="dcterms:W3CDTF">2019-06-19T02:08:00Z</dcterms:created>
  <dcterms:modified xsi:type="dcterms:W3CDTF">2022-12-26T09:57:09Z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2052-11.1.0.12980</vt:lpwstr>
  </property>
  <property fmtid="{D5CDD505-2E9C-101B-9397-08002B2CF9AE}" pid="3" name="ICV">
    <vt:lpwstr>010E33DE47994ECB8610263C5304ECBE</vt:lpwstr>
  </property>
</Properties>
</file>