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330" r:id="rId3"/>
    <p:sldId id="332" r:id="rId4"/>
  </p:sldIdLst>
  <p:sldSz cx="12192000" cy="68580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y08649_ueq2eE3q" initials="x" lastIdx="0" clrIdx="0"/>
  <p:cmAuthor id="2" name="admin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52"/>
        <p:guide pos="3964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gs" Target="tags/tag69.xml"/><Relationship Id="rId8" Type="http://schemas.openxmlformats.org/officeDocument/2006/relationships/commentAuthors" Target="commentAuthors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65.xml"/><Relationship Id="rId3" Type="http://schemas.openxmlformats.org/officeDocument/2006/relationships/image" Target="../media/image1.jpeg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68.xml"/><Relationship Id="rId3" Type="http://schemas.openxmlformats.org/officeDocument/2006/relationships/image" Target="../media/image1.jpeg"/><Relationship Id="rId2" Type="http://schemas.openxmlformats.org/officeDocument/2006/relationships/tags" Target="../tags/tag67.xml"/><Relationship Id="rId1" Type="http://schemas.openxmlformats.org/officeDocument/2006/relationships/tags" Target="../tags/tag6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zh-CN"/>
              <a:t>空白演示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zh-CN" altLang="en-US"/>
              <a:t>单击输入您的封面副标题</a:t>
            </a:r>
            <a:endParaRPr lang="zh-CN" altLang="en-US"/>
          </a:p>
        </p:txBody>
      </p:sp>
      <p:pic>
        <p:nvPicPr>
          <p:cNvPr id="6" name="图片 5" descr="R-C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635" cy="6635115"/>
          </a:xfrm>
          <a:prstGeom prst="rect">
            <a:avLst/>
          </a:prstGeom>
        </p:spPr>
      </p:pic>
      <p:sp>
        <p:nvSpPr>
          <p:cNvPr id="1048603" name="内容占位符 5"/>
          <p:cNvSpPr>
            <a:spLocks noGrp="1"/>
          </p:cNvSpPr>
          <p:nvPr/>
        </p:nvSpPr>
        <p:spPr>
          <a:xfrm>
            <a:off x="733425" y="1873250"/>
            <a:ext cx="10975340" cy="4460240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vert="horz" wrap="square" lIns="101600" tIns="0" rIns="82550" bIns="0" numCol="1" rtlCol="0" anchor="t" anchorCtr="0" compatLnSpc="1">
            <a:normAutofit lnSpcReduction="10000"/>
          </a:bodyPr>
          <a:lstStyle>
            <a:lvl1pPr marL="2286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sz="18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 fontAlgn="base">
              <a:lnSpc>
                <a:spcPct val="100000"/>
              </a:lnSpc>
              <a:buSzTx/>
              <a:buFont typeface="Arial" panose="020B0604020202020204" pitchFamily="34" charset="0"/>
              <a:buNone/>
            </a:pPr>
            <a:r>
              <a:rPr kumimoji="0" lang="en-US" altLang="zh-CN" sz="2400" kern="1200" baseline="0">
                <a:solidFill>
                  <a:schemeClr val="tx1"/>
                </a:solidFill>
                <a:latin typeface="仿宋" panose="02010609060101010101" pitchFamily="49" charset="-122"/>
                <a:ea typeface="仿宋" panose="02010609060101010101" pitchFamily="49" charset="-122"/>
                <a:cs typeface="+mn-cs"/>
                <a:sym typeface="微软雅黑" panose="020B0503020204020204" charset="-122"/>
              </a:rPr>
              <a:t>   </a:t>
            </a:r>
            <a:r>
              <a:rPr kumimoji="0" lang="en-US" altLang="en-US" sz="2400" kern="1200" baseline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+mn-cs"/>
                <a:sym typeface="微软雅黑" panose="020B0503020204020204" charset="-122"/>
              </a:rPr>
              <a:t>党八股的第一条罪状是</a:t>
            </a:r>
            <a:r>
              <a:rPr kumimoji="0" lang="en-US" altLang="zh-CN" sz="2400" kern="1200" baseline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+mn-cs"/>
                <a:sym typeface="微软雅黑" panose="020B0503020204020204" charset="-122"/>
              </a:rPr>
              <a:t>:</a:t>
            </a:r>
            <a:r>
              <a:rPr kumimoji="0" lang="en-US" altLang="en-US" sz="2400" kern="1200" baseline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+mn-cs"/>
                <a:sym typeface="微软雅黑" panose="020B0503020204020204" charset="-122"/>
              </a:rPr>
              <a:t>空话连篇，言之无物</a:t>
            </a:r>
            <a:r>
              <a:rPr kumimoji="0" lang="en-US" altLang="en-US" sz="2400" kern="1200" baseline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+mn-cs"/>
                <a:sym typeface="微软雅黑" panose="020B0503020204020204" charset="-122"/>
              </a:rPr>
              <a:t>。我们有些同志欢喜写长文章，但是没有什么内容，真是“懒婆娘的裹脚，又长又臭”。为什么一定要写得那么长，又那么空空洞洞的呢</a:t>
            </a:r>
            <a:r>
              <a:rPr kumimoji="0" lang="en-US" altLang="zh-CN" sz="2400" kern="1200" baseline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+mn-cs"/>
                <a:sym typeface="微软雅黑" panose="020B0503020204020204" charset="-122"/>
              </a:rPr>
              <a:t>?</a:t>
            </a:r>
            <a:r>
              <a:rPr kumimoji="0" lang="en-US" altLang="en-US" sz="2400" kern="1200" baseline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+mn-cs"/>
                <a:sym typeface="微软雅黑" panose="020B0503020204020204" charset="-122"/>
              </a:rPr>
              <a:t>只有一种解释，就是下决心不要群众看。因为长而且空，群众见了就摇头，哪里还肯看下去呢</a:t>
            </a:r>
            <a:r>
              <a:rPr kumimoji="0" lang="en-US" altLang="zh-CN" sz="2400" kern="1200" baseline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+mn-cs"/>
                <a:sym typeface="微软雅黑" panose="020B0503020204020204" charset="-122"/>
              </a:rPr>
              <a:t>?</a:t>
            </a:r>
            <a:r>
              <a:rPr kumimoji="0" lang="en-US" altLang="en-US" sz="2400" kern="1200" baseline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+mn-cs"/>
                <a:sym typeface="微软雅黑" panose="020B0503020204020204" charset="-122"/>
              </a:rPr>
              <a:t>只好去欺负幼稚的人，在他们中间散布坏影响，造成坏习惯。去年六月二十二日，苏联进行那么大的反侵略战争，斯大林在七月三日发表了一篇演说，还只有我们</a:t>
            </a:r>
            <a:r>
              <a:rPr kumimoji="0" lang="en-US" altLang="zh-CN" sz="2400" kern="1200" baseline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+mn-cs"/>
                <a:sym typeface="微软雅黑" panose="020B0503020204020204" charset="-122"/>
              </a:rPr>
              <a:t>《</a:t>
            </a:r>
            <a:r>
              <a:rPr kumimoji="0" lang="en-US" altLang="en-US" sz="2400" kern="1200" baseline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+mn-cs"/>
                <a:sym typeface="微软雅黑" panose="020B0503020204020204" charset="-122"/>
              </a:rPr>
              <a:t>解放日报</a:t>
            </a:r>
            <a:r>
              <a:rPr kumimoji="0" lang="en-US" altLang="zh-CN" sz="2400" kern="1200" baseline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+mn-cs"/>
                <a:sym typeface="微软雅黑" panose="020B0503020204020204" charset="-122"/>
              </a:rPr>
              <a:t>》</a:t>
            </a:r>
            <a:r>
              <a:rPr kumimoji="0" lang="en-US" altLang="en-US" sz="2400" kern="1200" baseline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+mn-cs"/>
                <a:sym typeface="微软雅黑" panose="020B0503020204020204" charset="-122"/>
              </a:rPr>
              <a:t>一篇社论那样长。要是我们的老爷写起来，那就不得了，起码得有几万字。现在是在战争的时期，我们应该研究一下文章怎样写得短些，写得精粹些。延安虽然还没有战争，但军队天天在前方打仗，后方也唤工作忙，文章太长了，有谁来看呢</a:t>
            </a:r>
            <a:r>
              <a:rPr kumimoji="0" lang="en-US" altLang="zh-CN" sz="2400" kern="1200" baseline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+mn-cs"/>
                <a:sym typeface="微软雅黑" panose="020B0503020204020204" charset="-122"/>
              </a:rPr>
              <a:t>?</a:t>
            </a:r>
            <a:r>
              <a:rPr kumimoji="0" lang="en-US" altLang="en-US" sz="2400" kern="1200" baseline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+mn-cs"/>
                <a:sym typeface="微软雅黑" panose="020B0503020204020204" charset="-122"/>
              </a:rPr>
              <a:t>有些同志在前方也喜欢写长报告。他们辛辛苦苦地写了，送来了，其目的是要我们看的。可是怎么敢看呢</a:t>
            </a:r>
            <a:r>
              <a:rPr kumimoji="0" lang="en-US" altLang="zh-CN" sz="2400" kern="1200" baseline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+mn-cs"/>
                <a:sym typeface="微软雅黑" panose="020B0503020204020204" charset="-122"/>
              </a:rPr>
              <a:t>? </a:t>
            </a:r>
            <a:r>
              <a:rPr kumimoji="0" lang="en-US" altLang="en-US" sz="2400" kern="1200" baseline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+mn-cs"/>
                <a:sym typeface="微软雅黑" panose="020B0503020204020204" charset="-122"/>
              </a:rPr>
              <a:t>长而空不好，短而空就好吗</a:t>
            </a:r>
            <a:r>
              <a:rPr kumimoji="0" lang="en-US" altLang="zh-CN" sz="2400" kern="1200" baseline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+mn-cs"/>
                <a:sym typeface="微软雅黑" panose="020B0503020204020204" charset="-122"/>
              </a:rPr>
              <a:t>?</a:t>
            </a:r>
            <a:r>
              <a:rPr kumimoji="0" lang="en-US" altLang="en-US" sz="2400" kern="1200" baseline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+mn-cs"/>
                <a:sym typeface="微软雅黑" panose="020B0503020204020204" charset="-122"/>
              </a:rPr>
              <a:t>也不好。</a:t>
            </a:r>
            <a:endParaRPr kumimoji="0" sz="2400" kern="1200" baseline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+mn-cs"/>
              <a:sym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34060" y="364490"/>
            <a:ext cx="10026650" cy="1076325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 rtlCol="0">
            <a:spAutoFit/>
          </a:bodyPr>
          <a:p>
            <a:r>
              <a:rPr lang="zh-CN" altLang="en-US" sz="3200"/>
              <a:t>练习：根据《拿来主义》找出《反对党八股》第一条罪状</a:t>
            </a:r>
            <a:r>
              <a:rPr lang="en-US" altLang="zh-CN" sz="3200"/>
              <a:t>“</a:t>
            </a:r>
            <a:r>
              <a:rPr lang="zh-CN" altLang="en-US" sz="3200"/>
              <a:t>破立</a:t>
            </a:r>
            <a:r>
              <a:rPr lang="en-US" altLang="zh-CN" sz="3200"/>
              <a:t>”</a:t>
            </a:r>
            <a:r>
              <a:rPr lang="zh-CN" altLang="en-US" sz="3200"/>
              <a:t>结合的论证方式。</a:t>
            </a:r>
            <a:endParaRPr lang="zh-CN" altLang="en-US" sz="3200"/>
          </a:p>
        </p:txBody>
      </p:sp>
    </p:spTree>
    <p:custDataLst>
      <p:tags r:id="rId4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zh-CN"/>
              <a:t>空白演示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zh-CN" altLang="en-US"/>
              <a:t>单击输入您的封面副标题</a:t>
            </a:r>
            <a:endParaRPr lang="zh-CN" altLang="en-US"/>
          </a:p>
        </p:txBody>
      </p:sp>
      <p:pic>
        <p:nvPicPr>
          <p:cNvPr id="6" name="图片 5" descr="R-C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273685"/>
            <a:ext cx="12191365" cy="6635115"/>
          </a:xfrm>
          <a:prstGeom prst="rect">
            <a:avLst/>
          </a:prstGeom>
        </p:spPr>
      </p:pic>
      <p:sp>
        <p:nvSpPr>
          <p:cNvPr id="1048603" name="内容占位符 5"/>
          <p:cNvSpPr>
            <a:spLocks noGrp="1"/>
          </p:cNvSpPr>
          <p:nvPr/>
        </p:nvSpPr>
        <p:spPr>
          <a:xfrm>
            <a:off x="688975" y="182880"/>
            <a:ext cx="10595610" cy="3122295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vert="horz" wrap="square" lIns="101600" tIns="0" rIns="82550" bIns="0" numCol="1" rtlCol="0" anchor="t" anchorCtr="0" compatLnSpc="1">
            <a:normAutofit/>
          </a:bodyPr>
          <a:lstStyle>
            <a:lvl1pPr marL="2286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sz="18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 fontAlgn="base">
              <a:lnSpc>
                <a:spcPct val="100000"/>
              </a:lnSpc>
              <a:buSzTx/>
              <a:buFont typeface="Arial" panose="020B0604020202020204" pitchFamily="34" charset="0"/>
              <a:buNone/>
            </a:pPr>
            <a:r>
              <a:rPr kumimoji="0" lang="en-US" altLang="zh-CN" sz="2000" kern="1200" baseline="0">
                <a:solidFill>
                  <a:schemeClr val="tx1"/>
                </a:solidFill>
                <a:latin typeface="仿宋" panose="02010609060101010101" pitchFamily="49" charset="-122"/>
                <a:ea typeface="仿宋" panose="02010609060101010101" pitchFamily="49" charset="-122"/>
                <a:cs typeface="+mn-cs"/>
                <a:sym typeface="微软雅黑" panose="020B0503020204020204" charset="-122"/>
              </a:rPr>
              <a:t> </a:t>
            </a:r>
            <a:r>
              <a:rPr kumimoji="0" lang="en-US" altLang="en-US" sz="2400" kern="1200" baseline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+mn-cs"/>
                <a:sym typeface="微软雅黑" panose="020B0503020204020204" charset="-122"/>
              </a:rPr>
              <a:t>我们应当禁绝一切空话。但是主要的和首先的任务，是把那些又长又臭的懒婆娘的裹脚，赶快扔到垃圾桶里去。或者有人要说: 《资本论》不是很长的吗?那又怎么办</a:t>
            </a:r>
            <a:r>
              <a:rPr kumimoji="0" sz="2400" kern="1200" baseline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+mn-cs"/>
                <a:sym typeface="微软雅黑" panose="020B0503020204020204" charset="-122"/>
              </a:rPr>
              <a:t>？</a:t>
            </a:r>
            <a:r>
              <a:rPr kumimoji="0" lang="en-US" altLang="en-US" sz="2400" kern="1200" baseline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+mn-cs"/>
                <a:sym typeface="微软雅黑" panose="020B0503020204020204" charset="-122"/>
              </a:rPr>
              <a:t>这是好办的，看下去就是了。俗话说:“到什么山上唱什么歌。”又说:“看菜吃饭，量体裁衣。”我们无论做什么事都要看情形办理，文章和演说也是这样。我们反对的是空话连篇言之无物的八股调，不是说任何东西都以短为好。</a:t>
            </a:r>
            <a:r>
              <a:rPr kumimoji="0" sz="2400" kern="1200" baseline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+mn-cs"/>
                <a:sym typeface="微软雅黑" panose="020B0503020204020204" charset="-122"/>
              </a:rPr>
              <a:t>战争时期固然需要短文章，但尤其需要有内容的文章。最不应该、最要反对的是言之无物的文章。演说也一样，空话连篇言之无物的演说，是必须</a:t>
            </a:r>
            <a:r>
              <a:rPr kumimoji="0" sz="2400" kern="1200" baseline="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+mn-cs"/>
                <a:sym typeface="微软雅黑" panose="020B0503020204020204" charset="-122"/>
              </a:rPr>
              <a:t>停止的。</a:t>
            </a:r>
            <a:endParaRPr kumimoji="0" sz="2400" kern="1200" baseline="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+mn-cs"/>
              <a:sym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88975" y="3848735"/>
            <a:ext cx="367855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4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破</a:t>
            </a:r>
            <a:r>
              <a:rPr lang="en-US" altLang="zh-CN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批判文</a:t>
            </a:r>
            <a:r>
              <a:rPr lang="zh-CN" altLang="en-US" sz="2400">
                <a:sym typeface="+mn-ea"/>
              </a:rPr>
              <a:t>章写得长没内容</a:t>
            </a:r>
            <a:endParaRPr lang="en-US" altLang="zh-CN" sz="2400"/>
          </a:p>
        </p:txBody>
      </p:sp>
      <p:sp>
        <p:nvSpPr>
          <p:cNvPr id="5" name="文本框 4"/>
          <p:cNvSpPr txBox="1"/>
          <p:nvPr/>
        </p:nvSpPr>
        <p:spPr>
          <a:xfrm>
            <a:off x="505460" y="4502150"/>
            <a:ext cx="41446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4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立</a:t>
            </a:r>
            <a:r>
              <a:rPr lang="en-US" altLang="zh-CN" sz="24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en-US" altLang="en-US" sz="2400"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写得短些，写得精粹些。</a:t>
            </a:r>
            <a:endParaRPr lang="zh-CN" altLang="en-US" sz="2400"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88975" y="5053965"/>
            <a:ext cx="43357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>
                <a:solidFill>
                  <a:srgbClr val="FF0000"/>
                </a:solidFill>
                <a:latin typeface="+mn-ea"/>
                <a:cs typeface="+mn-ea"/>
              </a:rPr>
              <a:t>破</a:t>
            </a:r>
            <a:r>
              <a:rPr lang="en-US" altLang="zh-CN" sz="2400">
                <a:solidFill>
                  <a:srgbClr val="FF0000"/>
                </a:solidFill>
                <a:latin typeface="+mn-ea"/>
                <a:cs typeface="+mn-ea"/>
              </a:rPr>
              <a:t> </a:t>
            </a:r>
            <a:r>
              <a:rPr lang="zh-CN" altLang="en-US" sz="2400">
                <a:latin typeface="+mn-ea"/>
                <a:cs typeface="+mn-ea"/>
              </a:rPr>
              <a:t>短而空</a:t>
            </a:r>
            <a:endParaRPr lang="zh-CN" altLang="en-US" sz="2400">
              <a:latin typeface="+mn-ea"/>
              <a:cs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492875" y="3848735"/>
            <a:ext cx="308991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>
                <a:solidFill>
                  <a:srgbClr val="FF0000"/>
                </a:solidFill>
              </a:rPr>
              <a:t>立</a:t>
            </a:r>
            <a:r>
              <a:rPr lang="en-US" altLang="zh-CN" sz="2400">
                <a:solidFill>
                  <a:srgbClr val="FF0000"/>
                </a:solidFill>
              </a:rPr>
              <a:t>  </a:t>
            </a:r>
            <a:r>
              <a:rPr lang="zh-CN" altLang="en-US" sz="2400"/>
              <a:t>拒绝一切空话</a:t>
            </a:r>
            <a:endParaRPr lang="zh-CN" altLang="en-US" sz="2400"/>
          </a:p>
        </p:txBody>
      </p:sp>
      <p:sp>
        <p:nvSpPr>
          <p:cNvPr id="10" name="文本框 9"/>
          <p:cNvSpPr txBox="1"/>
          <p:nvPr/>
        </p:nvSpPr>
        <p:spPr>
          <a:xfrm>
            <a:off x="6543675" y="4572635"/>
            <a:ext cx="298831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>
                <a:solidFill>
                  <a:srgbClr val="FF0000"/>
                </a:solidFill>
                <a:latin typeface="+mn-ea"/>
                <a:cs typeface="+mn-ea"/>
              </a:rPr>
              <a:t>破</a:t>
            </a:r>
            <a:r>
              <a:rPr lang="en-US" altLang="zh-CN" sz="2400">
                <a:latin typeface="+mn-ea"/>
                <a:cs typeface="+mn-ea"/>
              </a:rPr>
              <a:t>   </a:t>
            </a:r>
            <a:r>
              <a:rPr lang="zh-CN" altLang="en-US" sz="2400">
                <a:latin typeface="+mn-ea"/>
                <a:cs typeface="+mn-ea"/>
              </a:rPr>
              <a:t>长篇大论不用看</a:t>
            </a:r>
            <a:endParaRPr lang="zh-CN" altLang="en-US" sz="2400">
              <a:latin typeface="+mn-ea"/>
              <a:cs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492875" y="5108575"/>
            <a:ext cx="457771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>
                <a:solidFill>
                  <a:srgbClr val="FF0000"/>
                </a:solidFill>
                <a:latin typeface="+mn-ea"/>
                <a:cs typeface="+mn-ea"/>
              </a:rPr>
              <a:t>立</a:t>
            </a:r>
            <a:r>
              <a:rPr lang="en-US" altLang="zh-CN" sz="2400">
                <a:latin typeface="+mn-ea"/>
                <a:cs typeface="+mn-ea"/>
              </a:rPr>
              <a:t>  </a:t>
            </a:r>
            <a:r>
              <a:rPr lang="zh-CN" altLang="en-US" sz="2400">
                <a:latin typeface="+mn-ea"/>
                <a:cs typeface="+mn-ea"/>
              </a:rPr>
              <a:t>不是任何东西都以短为好</a:t>
            </a:r>
            <a:endParaRPr lang="zh-CN" altLang="en-US" sz="2400">
              <a:latin typeface="+mn-ea"/>
              <a:cs typeface="+mn-ea"/>
            </a:endParaRPr>
          </a:p>
        </p:txBody>
      </p:sp>
    </p:spTree>
    <p:custDataLst>
      <p:tags r:id="rId4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newsflash/>
      </p:transition>
    </mc:Choice>
    <mc:Fallback>
      <p:transition spd="med">
        <p:newsflash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48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48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03" grpId="0" animBg="1"/>
      <p:bldP spid="1048603" grpId="1" animBg="1"/>
      <p:bldP spid="4" grpId="0"/>
      <p:bldP spid="4" grpId="1"/>
      <p:bldP spid="5" grpId="0"/>
      <p:bldP spid="5" grpId="1"/>
      <p:bldP spid="7" grpId="0"/>
      <p:bldP spid="7" grpId="1"/>
      <p:bldP spid="8" grpId="0"/>
      <p:bldP spid="8" grpId="1"/>
      <p:bldP spid="10" grpId="0"/>
      <p:bldP spid="10" grpId="1"/>
    </p:bld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9.xml><?xml version="1.0" encoding="utf-8"?>
<p:tagLst xmlns:p="http://schemas.openxmlformats.org/presentationml/2006/main">
  <p:tag name="COMMONDATA" val="eyJoZGlkIjoiMzg0MmNkNzJkZjgyZjUyNDBjNTc1NjJkMDgxNjk0NDAifQ=="/>
  <p:tag name="KSO_WPP_MARK_KEY" val="e6fb3cce-8965-4460-8d6f-5cca5d9e41d5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752</Words>
  <Application>WPS 演示</Application>
  <PresentationFormat>宽屏</PresentationFormat>
  <Paragraphs>26</Paragraphs>
  <Slides>2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2" baseType="lpstr">
      <vt:lpstr>Arial</vt:lpstr>
      <vt:lpstr>宋体</vt:lpstr>
      <vt:lpstr>Wingdings</vt:lpstr>
      <vt:lpstr>Wingdings</vt:lpstr>
      <vt:lpstr>仿宋</vt:lpstr>
      <vt:lpstr>微软雅黑</vt:lpstr>
      <vt:lpstr>楷体</vt:lpstr>
      <vt:lpstr>Arial Unicode MS</vt:lpstr>
      <vt:lpstr>Calibri</vt:lpstr>
      <vt:lpstr>Office 主题​​</vt:lpstr>
      <vt:lpstr>空白演示</vt:lpstr>
      <vt:lpstr>空白演示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zxxer</cp:lastModifiedBy>
  <cp:revision>183</cp:revision>
  <dcterms:created xsi:type="dcterms:W3CDTF">2019-06-19T02:08:00Z</dcterms:created>
  <dcterms:modified xsi:type="dcterms:W3CDTF">2022-12-01T03:20:11Z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2052-11.1.0.12132</vt:lpwstr>
  </property>
  <property fmtid="{D5CDD505-2E9C-101B-9397-08002B2CF9AE}" pid="3" name="ICV">
    <vt:lpwstr>6DA9B7683E7B47979A52517E87279B6F</vt:lpwstr>
  </property>
</Properties>
</file>