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30" r:id="rId3"/>
    <p:sldId id="332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y08649_ueq2eE3q" initials="x" lastIdx="0" clrIdx="0"/>
  <p:cmAuthor id="2" name="admi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2"/>
        <p:guide pos="396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9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jpe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8.xml"/><Relationship Id="rId3" Type="http://schemas.openxmlformats.org/officeDocument/2006/relationships/image" Target="../media/image1.jpeg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6" name="图片 5" descr="R-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635" cy="6635115"/>
          </a:xfrm>
          <a:prstGeom prst="rect">
            <a:avLst/>
          </a:prstGeom>
        </p:spPr>
      </p:pic>
      <p:sp>
        <p:nvSpPr>
          <p:cNvPr id="1048603" name="内容占位符 5"/>
          <p:cNvSpPr>
            <a:spLocks noGrp="1"/>
          </p:cNvSpPr>
          <p:nvPr/>
        </p:nvSpPr>
        <p:spPr>
          <a:xfrm>
            <a:off x="733425" y="1873250"/>
            <a:ext cx="10975340" cy="446024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wrap="square" lIns="101600" tIns="0" rIns="82550" bIns="0" numCol="1" rtlCol="0" anchor="t" anchorCtr="0" compatLnSpc="1">
            <a:normAutofit lnSpcReduction="10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fontAlgn="base">
              <a:lnSpc>
                <a:spcPct val="100000"/>
              </a:lnSpc>
              <a:buSzTx/>
              <a:buFont typeface="Arial" panose="020B0604020202020204" pitchFamily="34" charset="0"/>
              <a:buNone/>
            </a:pPr>
            <a:r>
              <a:rPr kumimoji="0" lang="en-US" altLang="zh-CN" sz="2400" kern="1200" baseline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  <a:cs typeface="+mn-cs"/>
                <a:sym typeface="微软雅黑" panose="020B0503020204020204" charset="-122"/>
              </a:rPr>
              <a:t>   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党八股的第一条罪状是</a:t>
            </a:r>
            <a:r>
              <a:rPr kumimoji="0" lang="en-US" altLang="zh-CN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:</a:t>
            </a:r>
            <a:r>
              <a:rPr kumimoji="0" lang="en-US" altLang="en-US" sz="2400" kern="1200" baseline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空话连篇，言之无物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。我们有些同志欢喜写长文章，但是没有什么内容，真是“懒婆娘的裹脚，又长又臭”。为什么一定要写得那么长，又那么空空洞洞的呢</a:t>
            </a:r>
            <a:r>
              <a:rPr kumimoji="0" lang="en-US" altLang="zh-CN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?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只有一种解释，就是下决心不要群众看。因为长而且空，群众见了就摇头，哪里还肯看下去呢</a:t>
            </a:r>
            <a:r>
              <a:rPr kumimoji="0" lang="en-US" altLang="zh-CN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?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只好去欺负幼稚的人，在他们中间散布坏影响，造成坏习惯。去年六月二十二日，苏联进行那么大的反侵略战争，斯大林在七月三日发表了一篇演说，还只有我们</a:t>
            </a:r>
            <a:r>
              <a:rPr kumimoji="0" lang="en-US" altLang="zh-CN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《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解放日报</a:t>
            </a:r>
            <a:r>
              <a:rPr kumimoji="0" lang="en-US" altLang="zh-CN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》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一篇社论那样长。要是我们的老爷写起来，那就不得了，起码得有几万字。现在是在战争的时期，我们应该研究一下文章怎样写得短些，写得精粹些。延安虽然还没有战争，但军队天天在前方打仗，后方也唤工作忙，文章太长了，有谁来看呢</a:t>
            </a:r>
            <a:r>
              <a:rPr kumimoji="0" lang="en-US" altLang="zh-CN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?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有些同志在前方也喜欢写长报告。他们辛辛苦苦地写了，送来了，其目的是要我们看的。可是怎么敢看呢</a:t>
            </a:r>
            <a:r>
              <a:rPr kumimoji="0" lang="en-US" altLang="zh-CN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? 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长而空不好，短而空就好吗</a:t>
            </a:r>
            <a:r>
              <a:rPr kumimoji="0" lang="en-US" altLang="zh-CN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?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也不好。</a:t>
            </a:r>
            <a:endParaRPr kumimoji="0" sz="2400" kern="1200" baseline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4060" y="364490"/>
            <a:ext cx="10026650" cy="107632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p>
            <a:r>
              <a:rPr lang="zh-CN" altLang="en-US" sz="3200"/>
              <a:t>练习：根据《拿来主义》找出《反对党八股》第一条罪状</a:t>
            </a:r>
            <a:r>
              <a:rPr lang="en-US" altLang="zh-CN" sz="3200"/>
              <a:t>“</a:t>
            </a:r>
            <a:r>
              <a:rPr lang="zh-CN" altLang="en-US" sz="3200"/>
              <a:t>破立</a:t>
            </a:r>
            <a:r>
              <a:rPr lang="en-US" altLang="zh-CN" sz="3200"/>
              <a:t>”</a:t>
            </a:r>
            <a:r>
              <a:rPr lang="zh-CN" altLang="en-US" sz="3200"/>
              <a:t>结合的论证方式。</a:t>
            </a:r>
            <a:endParaRPr lang="zh-CN" altLang="en-US" sz="3200"/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6" name="图片 5" descr="R-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73685"/>
            <a:ext cx="12191365" cy="6635115"/>
          </a:xfrm>
          <a:prstGeom prst="rect">
            <a:avLst/>
          </a:prstGeom>
        </p:spPr>
      </p:pic>
      <p:sp>
        <p:nvSpPr>
          <p:cNvPr id="1048603" name="内容占位符 5"/>
          <p:cNvSpPr>
            <a:spLocks noGrp="1"/>
          </p:cNvSpPr>
          <p:nvPr/>
        </p:nvSpPr>
        <p:spPr>
          <a:xfrm>
            <a:off x="688975" y="182880"/>
            <a:ext cx="10595610" cy="312229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wrap="square" lIns="101600" tIns="0" rIns="82550" bIns="0" numCol="1" rtlCol="0" anchor="t" anchorCtr="0" compatLnSpc="1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fontAlgn="base">
              <a:lnSpc>
                <a:spcPct val="100000"/>
              </a:lnSpc>
              <a:buSzTx/>
              <a:buFont typeface="Arial" panose="020B0604020202020204" pitchFamily="34" charset="0"/>
              <a:buNone/>
            </a:pPr>
            <a:r>
              <a:rPr kumimoji="0" lang="en-US" altLang="zh-CN" sz="2000" kern="1200" baseline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  <a:cs typeface="+mn-cs"/>
                <a:sym typeface="微软雅黑" panose="020B0503020204020204" charset="-122"/>
              </a:rPr>
              <a:t> 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我们应当禁绝一切空话。但是主要的和首先的任务，是把那些又长又臭的懒婆娘的裹脚，赶快扔到垃圾桶里去。或者有人要说: 《资本论》不是很长的吗?那又怎么办</a:t>
            </a:r>
            <a:r>
              <a:rPr kumimoji="0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？</a:t>
            </a:r>
            <a:r>
              <a:rPr kumimoji="0" lang="en-US" altLang="en-US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这是好办的，看下去就是了。俗话说:“到什么山上唱什么歌。”又说:“看菜吃饭，量体裁衣。”我们无论做什么事都要看情形办理，文章和演说也是这样。我们反对的是空话连篇言之无物的八股调，不是说任何东西都以短为好。</a:t>
            </a:r>
            <a:r>
              <a:rPr kumimoji="0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战争时期固然需要短文章，但尤其需要有内容的文章。最不应该、最要反对的是言之无物的文章。演说也一样，空话连篇言之无物的演说，是必须</a:t>
            </a:r>
            <a:r>
              <a:rPr kumimoji="0" sz="2400" kern="1200" baseline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微软雅黑" panose="020B0503020204020204" charset="-122"/>
              </a:rPr>
              <a:t>停止的。</a:t>
            </a:r>
            <a:endParaRPr kumimoji="0" sz="2400" kern="1200" baseline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8975" y="3848735"/>
            <a:ext cx="36785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破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批判文</a:t>
            </a:r>
            <a:r>
              <a:rPr lang="zh-CN" altLang="en-US" sz="2400">
                <a:sym typeface="+mn-ea"/>
              </a:rPr>
              <a:t>章写得长没内容</a:t>
            </a:r>
            <a:endParaRPr lang="en-US" altLang="zh-CN" sz="2400"/>
          </a:p>
        </p:txBody>
      </p:sp>
      <p:sp>
        <p:nvSpPr>
          <p:cNvPr id="5" name="文本框 4"/>
          <p:cNvSpPr txBox="1"/>
          <p:nvPr/>
        </p:nvSpPr>
        <p:spPr>
          <a:xfrm>
            <a:off x="505460" y="4502150"/>
            <a:ext cx="41446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立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en-US" sz="2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写得短些，写得精粹些。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8975" y="5053965"/>
            <a:ext cx="4335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  <a:latin typeface="+mn-ea"/>
                <a:cs typeface="+mn-ea"/>
              </a:rPr>
              <a:t>破</a:t>
            </a:r>
            <a:r>
              <a:rPr lang="en-US" altLang="zh-CN" sz="2400">
                <a:solidFill>
                  <a:srgbClr val="FF0000"/>
                </a:solidFill>
                <a:latin typeface="+mn-ea"/>
                <a:cs typeface="+mn-ea"/>
              </a:rPr>
              <a:t> </a:t>
            </a:r>
            <a:r>
              <a:rPr lang="zh-CN" altLang="en-US" sz="2400">
                <a:latin typeface="+mn-ea"/>
                <a:cs typeface="+mn-ea"/>
              </a:rPr>
              <a:t>短而空</a:t>
            </a:r>
            <a:endParaRPr lang="zh-CN" altLang="en-US" sz="2400">
              <a:latin typeface="+mn-ea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92875" y="3848735"/>
            <a:ext cx="30899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立</a:t>
            </a:r>
            <a:r>
              <a:rPr lang="en-US" altLang="zh-CN" sz="2400">
                <a:solidFill>
                  <a:srgbClr val="FF0000"/>
                </a:solidFill>
              </a:rPr>
              <a:t>  </a:t>
            </a:r>
            <a:r>
              <a:rPr lang="zh-CN" altLang="en-US" sz="2400"/>
              <a:t>拒绝一切空话</a:t>
            </a:r>
            <a:endParaRPr lang="zh-CN" altLang="en-US" sz="2400"/>
          </a:p>
        </p:txBody>
      </p:sp>
      <p:sp>
        <p:nvSpPr>
          <p:cNvPr id="10" name="文本框 9"/>
          <p:cNvSpPr txBox="1"/>
          <p:nvPr/>
        </p:nvSpPr>
        <p:spPr>
          <a:xfrm>
            <a:off x="6543675" y="4572635"/>
            <a:ext cx="29883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  <a:latin typeface="+mn-ea"/>
                <a:cs typeface="+mn-ea"/>
              </a:rPr>
              <a:t>破</a:t>
            </a:r>
            <a:r>
              <a:rPr lang="en-US" altLang="zh-CN" sz="2400">
                <a:latin typeface="+mn-ea"/>
                <a:cs typeface="+mn-ea"/>
              </a:rPr>
              <a:t>   </a:t>
            </a:r>
            <a:r>
              <a:rPr lang="zh-CN" altLang="en-US" sz="2400">
                <a:latin typeface="+mn-ea"/>
                <a:cs typeface="+mn-ea"/>
              </a:rPr>
              <a:t>长篇大论不用看</a:t>
            </a:r>
            <a:endParaRPr lang="zh-CN" altLang="en-US" sz="2400">
              <a:latin typeface="+mn-ea"/>
              <a:cs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92875" y="5108575"/>
            <a:ext cx="4577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  <a:latin typeface="+mn-ea"/>
                <a:cs typeface="+mn-ea"/>
              </a:rPr>
              <a:t>立</a:t>
            </a:r>
            <a:r>
              <a:rPr lang="en-US" altLang="zh-CN" sz="2400">
                <a:latin typeface="+mn-ea"/>
                <a:cs typeface="+mn-ea"/>
              </a:rPr>
              <a:t>  </a:t>
            </a:r>
            <a:r>
              <a:rPr lang="zh-CN" altLang="en-US" sz="2400">
                <a:latin typeface="+mn-ea"/>
                <a:cs typeface="+mn-ea"/>
              </a:rPr>
              <a:t>不是任何东西都以短为好</a:t>
            </a:r>
            <a:endParaRPr lang="zh-CN" altLang="en-US" sz="2400">
              <a:latin typeface="+mn-ea"/>
              <a:cs typeface="+mn-ea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newsflash/>
      </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animBg="1"/>
      <p:bldP spid="1048603" grpId="1" animBg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10" grpId="0"/>
      <p:bldP spid="10" grpId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COMMONDATA" val="eyJoZGlkIjoiMzg0MmNkNzJkZjgyZjUyNDBjNTc1NjJkMDgxNjk0NDAifQ=="/>
  <p:tag name="KSO_WPP_MARK_KEY" val="e6fb3cce-8965-4460-8d6f-5cca5d9e41d5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WPS 演示</Application>
  <PresentationFormat>宽屏</PresentationFormat>
  <Paragraphs>26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仿宋</vt:lpstr>
      <vt:lpstr>微软雅黑</vt:lpstr>
      <vt:lpstr>楷体</vt:lpstr>
      <vt:lpstr>Arial Unicode MS</vt:lpstr>
      <vt:lpstr>Calibri</vt:lpstr>
      <vt:lpstr>Office 主题​​</vt:lpstr>
      <vt:lpstr>空白演示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zxxer</cp:lastModifiedBy>
  <cp:revision>183</cp:revision>
  <dcterms:created xsi:type="dcterms:W3CDTF">2019-06-19T02:08:00Z</dcterms:created>
  <dcterms:modified xsi:type="dcterms:W3CDTF">2022-12-01T03:20:11Z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2052-11.1.0.12132</vt:lpwstr>
  </property>
  <property fmtid="{D5CDD505-2E9C-101B-9397-08002B2CF9AE}" pid="3" name="ICV">
    <vt:lpwstr>6DA9B7683E7B47979A52517E87279B6F</vt:lpwstr>
  </property>
</Properties>
</file>