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4" r:id="rId16"/>
    <p:sldId id="282" r:id="rId17"/>
    <p:sldId id="286" r:id="rId18"/>
    <p:sldId id="287" r:id="rId19"/>
    <p:sldId id="288" r:id="rId20"/>
    <p:sldId id="289" r:id="rId21"/>
    <p:sldId id="290" r:id="rId22"/>
    <p:sldId id="291" r:id="rId23"/>
    <p:sldId id="285" r:id="rId24"/>
    <p:sldId id="283" r:id="rId25"/>
    <p:sldId id="262" r:id="rId26"/>
    <p:sldId id="267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5" autoAdjust="0"/>
  </p:normalViewPr>
  <p:slideViewPr>
    <p:cSldViewPr>
      <p:cViewPr varScale="1">
        <p:scale>
          <a:sx n="84" d="100"/>
          <a:sy n="84" d="100"/>
        </p:scale>
        <p:origin x="-13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1" y="5214950"/>
            <a:ext cx="1472173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1740989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E0DB-F7D0-4917-BAC7-3E8666BD0F31}" type="datetimeFigureOut">
              <a:rPr lang="zh-CN" altLang="en-US" smtClean="0"/>
              <a:pPr/>
              <a:t>2022/11/29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49E6-6462-43BF-8704-0CBB33F11D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00176"/>
            <a:ext cx="8229600" cy="4714907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E0DB-F7D0-4917-BAC7-3E8666BD0F31}" type="datetimeFigureOut">
              <a:rPr lang="zh-CN" altLang="en-US" smtClean="0"/>
              <a:pPr/>
              <a:t>2022/11/29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49E6-6462-43BF-8704-0CBB33F11D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86644" y="274638"/>
            <a:ext cx="1400156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58006" cy="594044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E0DB-F7D0-4917-BAC7-3E8666BD0F31}" type="datetimeFigureOut">
              <a:rPr lang="zh-CN" altLang="en-US" smtClean="0"/>
              <a:pPr/>
              <a:t>2022/11/29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49E6-6462-43BF-8704-0CBB33F11D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E0DB-F7D0-4917-BAC7-3E8666BD0F31}" type="datetimeFigureOut">
              <a:rPr lang="zh-CN" altLang="en-US" smtClean="0"/>
              <a:pPr/>
              <a:t>2022/11/29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49E6-6462-43BF-8704-0CBB33F11D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1433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E0DB-F7D0-4917-BAC7-3E8666BD0F31}" type="datetimeFigureOut">
              <a:rPr lang="zh-CN" altLang="en-US" smtClean="0"/>
              <a:pPr/>
              <a:t>2022/11/29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49E6-6462-43BF-8704-0CBB33F11D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7480636" y="0"/>
            <a:ext cx="1663364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552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E0DB-F7D0-4917-BAC7-3E8666BD0F31}" type="datetimeFigureOut">
              <a:rPr lang="zh-CN" altLang="en-US" smtClean="0"/>
              <a:pPr/>
              <a:t>2022/11/29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49E6-6462-43BF-8704-0CBB33F11D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6408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E0DB-F7D0-4917-BAC7-3E8666BD0F31}" type="datetimeFigureOut">
              <a:rPr lang="zh-CN" altLang="en-US" smtClean="0"/>
              <a:pPr/>
              <a:t>2022/11/29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49E6-6462-43BF-8704-0CBB33F11D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E0DB-F7D0-4917-BAC7-3E8666BD0F31}" type="datetimeFigureOut">
              <a:rPr lang="zh-CN" altLang="en-US" smtClean="0"/>
              <a:pPr/>
              <a:t>2022/11/29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49E6-6462-43BF-8704-0CBB33F11D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E0DB-F7D0-4917-BAC7-3E8666BD0F31}" type="datetimeFigureOut">
              <a:rPr lang="zh-CN" altLang="en-US" smtClean="0"/>
              <a:pPr/>
              <a:t>2022/11/29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49E6-6462-43BF-8704-0CBB33F11D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732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1175" y="5357826"/>
            <a:ext cx="8226225" cy="768028"/>
          </a:xfrm>
        </p:spPr>
        <p:txBody>
          <a:bodyPr anchor="ctr"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428604"/>
            <a:ext cx="5111750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6" y="1357298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E0DB-F7D0-4917-BAC7-3E8666BD0F31}" type="datetimeFigureOut">
              <a:rPr lang="zh-CN" altLang="en-US" smtClean="0"/>
              <a:pPr/>
              <a:t>2022/11/29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49E6-6462-43BF-8704-0CBB33F11D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298" y="214290"/>
            <a:ext cx="7448602" cy="781052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1015" y="1000108"/>
            <a:ext cx="745236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0" y="6243633"/>
            <a:ext cx="3180375" cy="614367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492878"/>
            <a:ext cx="1676384" cy="365125"/>
          </a:xfrm>
        </p:spPr>
        <p:txBody>
          <a:bodyPr/>
          <a:lstStyle/>
          <a:p>
            <a:fld id="{E6DBE0DB-F7D0-4917-BAC7-3E8666BD0F31}" type="datetimeFigureOut">
              <a:rPr lang="zh-CN" altLang="en-US" smtClean="0"/>
              <a:pPr/>
              <a:t>2022/11/29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85984" y="6492876"/>
            <a:ext cx="2643206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83073" y="5347005"/>
            <a:ext cx="871200" cy="871200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572E49E6-6462-43BF-8704-0CBB33F11D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6DBE0DB-F7D0-4917-BAC7-3E8666BD0F31}" type="datetimeFigureOut">
              <a:rPr lang="zh-CN" altLang="en-US" smtClean="0"/>
              <a:pPr/>
              <a:t>2022/11/29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72E49E6-6462-43BF-8704-0CBB33F11D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zh-CN" altLang="en-US" sz="4400" b="0" kern="1200" spc="50" dirty="0">
          <a:ln w="12700">
            <a:noFill/>
            <a:prstDash val="solid"/>
          </a:ln>
          <a:solidFill>
            <a:schemeClr val="accent4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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26446;&#26174;&#23792;&#30340;&#20010;&#20154;&#36164;&#26009;\&#24494;&#35838;&#22823;&#36187;\PPT&#35270;&#39057;\7a228449fa0ac1c9941babb6b0612d16.mp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26446;&#26174;&#23792;&#30340;&#20010;&#20154;&#36164;&#26009;\&#24494;&#35838;&#22823;&#36187;\PPT&#35270;&#39057;\92409cfa007513c9119e8cd00538b1a4.mp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26446;&#26174;&#23792;&#30340;&#20010;&#20154;&#36164;&#26009;\&#24494;&#35838;&#22823;&#36187;\PPT&#35270;&#39057;\ea1dc7095031942ed8ee43c3eac609ab.mp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26446;&#26174;&#23792;&#30340;&#20010;&#20154;&#36164;&#26009;\&#24494;&#35838;&#22823;&#36187;\PPT&#35270;&#39057;\fa34909696d50e6aa1d0b584ac6d18e6.mp4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26446;&#26174;&#23792;&#30340;&#20010;&#20154;&#36164;&#26009;\&#24494;&#35838;&#22823;&#36187;\PPT&#35270;&#39057;\3e8dfc207425d9e2e75f9f5bd20cc216.mp4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26446;&#26174;&#23792;&#30340;&#20010;&#20154;&#36164;&#26009;\&#24494;&#35838;&#22823;&#36187;\PPT&#35270;&#39057;\319c43f9c054be0c3559fea34b675148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MG_44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5"/>
            <a:ext cx="9144000" cy="424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标题 10"/>
          <p:cNvSpPr>
            <a:spLocks noGrp="1"/>
          </p:cNvSpPr>
          <p:nvPr>
            <p:ph type="ctrTitle"/>
          </p:nvPr>
        </p:nvSpPr>
        <p:spPr>
          <a:xfrm>
            <a:off x="683568" y="0"/>
            <a:ext cx="7848872" cy="2132856"/>
          </a:xfrm>
        </p:spPr>
        <p:txBody>
          <a:bodyPr numCol="1">
            <a:normAutofit fontScale="90000"/>
          </a:bodyPr>
          <a:lstStyle/>
          <a:p>
            <a:r>
              <a:rPr lang="zh-CN" altLang="en-US" sz="49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篮球教学</a:t>
            </a:r>
            <a:r>
              <a:rPr lang="en-US" altLang="zh-CN" sz="49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——</a:t>
            </a:r>
            <a:br>
              <a:rPr lang="en-US" altLang="zh-CN" sz="49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zh-CN" altLang="en-US" sz="49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原地单手肩上投篮</a:t>
            </a:r>
            <a:r>
              <a:rPr lang="en-US" altLang="zh-CN" sz="5400" b="1" dirty="0" smtClean="0">
                <a:solidFill>
                  <a:srgbClr val="FF0000"/>
                </a:solidFill>
              </a:rPr>
              <a:t/>
            </a:r>
            <a:br>
              <a:rPr lang="en-US" altLang="zh-CN" sz="5400" b="1" dirty="0" smtClean="0">
                <a:solidFill>
                  <a:srgbClr val="FF0000"/>
                </a:solidFill>
              </a:rPr>
            </a:br>
            <a:endParaRPr lang="zh-CN" altLang="en-US" sz="5400" b="1" dirty="0">
              <a:solidFill>
                <a:srgbClr val="FF0000"/>
              </a:solidFill>
            </a:endParaRPr>
          </a:p>
        </p:txBody>
      </p:sp>
      <p:sp>
        <p:nvSpPr>
          <p:cNvPr id="12" name="副标题 11"/>
          <p:cNvSpPr>
            <a:spLocks noGrp="1"/>
          </p:cNvSpPr>
          <p:nvPr>
            <p:ph type="subTitle" idx="1"/>
          </p:nvPr>
        </p:nvSpPr>
        <p:spPr>
          <a:xfrm>
            <a:off x="857224" y="5445224"/>
            <a:ext cx="6786610" cy="1412776"/>
          </a:xfrm>
        </p:spPr>
        <p:txBody>
          <a:bodyPr>
            <a:normAutofit fontScale="77500" lnSpcReduction="20000"/>
          </a:bodyPr>
          <a:lstStyle/>
          <a:p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sz="40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作者：李显峰</a:t>
            </a:r>
            <a:endParaRPr lang="en-US" altLang="zh-CN" sz="4000" b="1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40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眉山市东坡区永寿高中</a:t>
            </a:r>
            <a:r>
              <a:rPr sz="40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高</a:t>
            </a:r>
            <a:r>
              <a:rPr lang="zh-CN" altLang="en-US" sz="40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一</a:t>
            </a:r>
            <a:r>
              <a:rPr sz="4000" b="1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年级</a:t>
            </a:r>
            <a:endParaRPr lang="en-US" altLang="zh-CN" sz="4000" b="1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numCol="2">
            <a:normAutofit fontScale="90000"/>
          </a:bodyPr>
          <a:lstStyle/>
          <a:p>
            <a:r>
              <a:rPr lang="zh-CN" altLang="en-US" dirty="0" smtClean="0"/>
              <a:t>③膝下左右拨球：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做</a:t>
            </a:r>
            <a:r>
              <a:rPr lang="en-US" altLang="zh-CN" dirty="0" smtClean="0"/>
              <a:t>50</a:t>
            </a:r>
            <a:r>
              <a:rPr lang="zh-CN" altLang="en-US" dirty="0" smtClean="0"/>
              <a:t>次。 </a:t>
            </a:r>
            <a:endParaRPr lang="zh-CN" altLang="en-US" dirty="0"/>
          </a:p>
        </p:txBody>
      </p:sp>
      <p:pic>
        <p:nvPicPr>
          <p:cNvPr id="6" name="内容占位符 5" descr="微信图片_202211241006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1" y="1600200"/>
            <a:ext cx="7704856" cy="4525963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numCol="2">
            <a:normAutofit fontScale="90000"/>
          </a:bodyPr>
          <a:lstStyle/>
          <a:p>
            <a:r>
              <a:rPr lang="zh-CN" altLang="en-US" dirty="0" smtClean="0"/>
              <a:t>④腰部左右绕球：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左右各</a:t>
            </a:r>
            <a:r>
              <a:rPr lang="en-US" altLang="zh-CN" dirty="0" smtClean="0"/>
              <a:t>25</a:t>
            </a:r>
            <a:r>
              <a:rPr lang="zh-CN" altLang="en-US" dirty="0" smtClean="0"/>
              <a:t>次。 </a:t>
            </a:r>
            <a:endParaRPr lang="zh-CN" altLang="en-US" dirty="0"/>
          </a:p>
        </p:txBody>
      </p:sp>
      <p:pic>
        <p:nvPicPr>
          <p:cNvPr id="4" name="内容占位符 3" descr="微信图片_202211241005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00200"/>
            <a:ext cx="7560841" cy="4525963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numCol="2">
            <a:normAutofit fontScale="90000"/>
          </a:bodyPr>
          <a:lstStyle/>
          <a:p>
            <a:r>
              <a:rPr lang="zh-CN" altLang="en-US" dirty="0" smtClean="0"/>
              <a:t>⑤跨下左右绕球：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左右各</a:t>
            </a:r>
            <a:r>
              <a:rPr lang="en-US" altLang="zh-CN" dirty="0" smtClean="0"/>
              <a:t>25</a:t>
            </a:r>
            <a:r>
              <a:rPr lang="zh-CN" altLang="en-US" dirty="0" smtClean="0"/>
              <a:t>次。 </a:t>
            </a:r>
            <a:endParaRPr lang="zh-CN" altLang="en-US" dirty="0"/>
          </a:p>
        </p:txBody>
      </p:sp>
      <p:pic>
        <p:nvPicPr>
          <p:cNvPr id="4" name="内容占位符 3" descr="微信图片_202211241005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9" y="1600200"/>
            <a:ext cx="7560840" cy="4525963"/>
          </a:xfr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68952" cy="1143000"/>
          </a:xfrm>
        </p:spPr>
        <p:txBody>
          <a:bodyPr numCol="2">
            <a:normAutofit/>
          </a:bodyPr>
          <a:lstStyle/>
          <a:p>
            <a:r>
              <a:rPr lang="zh-CN" altLang="en-US" sz="4000" dirty="0" smtClean="0"/>
              <a:t>⑥</a:t>
            </a:r>
            <a:r>
              <a:rPr lang="zh-CN" altLang="en-US" sz="3600" dirty="0" smtClean="0"/>
              <a:t>反手背后抛接球：</a:t>
            </a: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zh-CN" altLang="en-US" sz="3600" dirty="0" smtClean="0"/>
              <a:t>左右各</a:t>
            </a:r>
            <a:r>
              <a:rPr lang="en-US" altLang="zh-CN" sz="3600" dirty="0" smtClean="0"/>
              <a:t>20</a:t>
            </a:r>
            <a:r>
              <a:rPr lang="zh-CN" altLang="en-US" sz="3600" dirty="0" smtClean="0"/>
              <a:t>次。 </a:t>
            </a:r>
            <a:endParaRPr lang="zh-CN" altLang="en-US" dirty="0"/>
          </a:p>
        </p:txBody>
      </p:sp>
      <p:pic>
        <p:nvPicPr>
          <p:cNvPr id="4" name="内容占位符 3" descr="微信图片_202211241733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8784975" cy="5184576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准备活动第</a:t>
            </a:r>
            <a:r>
              <a:rPr lang="en-US" altLang="zh-CN" dirty="0" smtClean="0"/>
              <a:t>2</a:t>
            </a:r>
            <a:r>
              <a:rPr lang="zh-CN" altLang="en-US" dirty="0" smtClean="0"/>
              <a:t>部分教学视频</a:t>
            </a:r>
            <a:endParaRPr lang="zh-CN" altLang="en-US" dirty="0"/>
          </a:p>
        </p:txBody>
      </p:sp>
      <p:pic>
        <p:nvPicPr>
          <p:cNvPr id="5" name="7a228449fa0ac1c9941babb6b0612d16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268760"/>
            <a:ext cx="7848872" cy="475252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2132857"/>
            <a:ext cx="7772400" cy="3372588"/>
          </a:xfrm>
        </p:spPr>
        <p:txBody>
          <a:bodyPr/>
          <a:lstStyle/>
          <a:p>
            <a:r>
              <a:rPr lang="zh-CN" altLang="en-US" dirty="0" smtClean="0"/>
              <a:t>用标志盘摆出多个圆形，一个同学运球绕圆形跑一圈，到达指定位置用单手肩上投篮的动作投给同伴，同伴接球后做出相同的动作，如此反复。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620689"/>
            <a:ext cx="7772400" cy="864095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单</a:t>
            </a:r>
            <a:r>
              <a:rPr lang="zh-CN" altLang="en-US" sz="3600" dirty="0" smtClean="0"/>
              <a:t>手肩上投篮</a:t>
            </a:r>
            <a:r>
              <a:rPr lang="zh-CN" altLang="en-US" sz="3600" dirty="0"/>
              <a:t>的</a:t>
            </a:r>
            <a:r>
              <a:rPr lang="zh-CN" altLang="en-US" sz="3600" dirty="0" smtClean="0"/>
              <a:t>辅助练习</a:t>
            </a:r>
            <a:endParaRPr lang="zh-CN" altLang="en-US" sz="36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676456" cy="1066130"/>
          </a:xfrm>
        </p:spPr>
        <p:txBody>
          <a:bodyPr>
            <a:noAutofit/>
          </a:bodyPr>
          <a:lstStyle/>
          <a:p>
            <a:r>
              <a:rPr lang="zh-CN" altLang="en-US" sz="3600" dirty="0" smtClean="0"/>
              <a:t>单手肩上投篮辅助练习的视频</a:t>
            </a:r>
            <a:endParaRPr lang="zh-CN" altLang="en-US" sz="3600" dirty="0"/>
          </a:p>
        </p:txBody>
      </p:sp>
      <p:pic>
        <p:nvPicPr>
          <p:cNvPr id="5" name="92409cfa007513c9119e8cd00538b1a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340768"/>
            <a:ext cx="7776864" cy="496855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9614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4000" dirty="0" smtClean="0"/>
              <a:t>单手肩上投篮分解动作教学（三部曲）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zh-CN" altLang="en-US" sz="4000" dirty="0" smtClean="0"/>
              <a:t>以右手投篮为例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7584" y="1916832"/>
            <a:ext cx="7200800" cy="4176463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altLang="zh-CN" dirty="0" smtClean="0"/>
              <a:t>1</a:t>
            </a:r>
            <a:r>
              <a:rPr lang="zh-CN" altLang="en-US" dirty="0" smtClean="0"/>
              <a:t>、双手持球，右脚稍领先左脚，双膝弯曲，球放于右跨位置。</a:t>
            </a:r>
            <a:endParaRPr lang="en-US" altLang="zh-CN" dirty="0" smtClean="0"/>
          </a:p>
          <a:p>
            <a:pPr algn="l"/>
            <a:r>
              <a:rPr lang="en-US" altLang="zh-CN" dirty="0" smtClean="0"/>
              <a:t>2</a:t>
            </a:r>
            <a:r>
              <a:rPr lang="zh-CN" altLang="en-US" dirty="0" smtClean="0"/>
              <a:t>、双手持球（注意右手在球的正后方，左手在左侧方）从右跨位置举到额前上方</a:t>
            </a:r>
            <a:r>
              <a:rPr lang="en-US" altLang="zh-CN" dirty="0" smtClean="0"/>
              <a:t>10cm</a:t>
            </a:r>
            <a:r>
              <a:rPr lang="zh-CN" altLang="en-US" dirty="0" smtClean="0"/>
              <a:t>左右的位置，身体姿态保持不变，眼睛看篮筐。</a:t>
            </a:r>
            <a:endParaRPr lang="en-US" altLang="zh-CN" dirty="0" smtClean="0"/>
          </a:p>
          <a:p>
            <a:pPr algn="l"/>
            <a:r>
              <a:rPr lang="en-US" altLang="zh-CN" dirty="0" smtClean="0"/>
              <a:t>3</a:t>
            </a:r>
            <a:r>
              <a:rPr lang="zh-CN" altLang="en-US" dirty="0" smtClean="0"/>
              <a:t>、双手持球，右手发力向篮筐推出，食指中指用力拨球，通过指端投出，球向后旋转，手臂要柔和，做出伸手、压腕的动作。同时脚踝发力，双脚蹬直，身体向上跳起，身体的落点位置在起跳点的前面一点。</a:t>
            </a:r>
            <a:endParaRPr lang="zh-CN" altLang="en-US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776000" cy="868958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1</a:t>
            </a:r>
            <a:r>
              <a:rPr lang="zh-CN" altLang="en-US" sz="3600" dirty="0" smtClean="0"/>
              <a:t>、双手持球，右脚稍领先左脚，双膝弯曲，球放于右跨位置。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pic>
        <p:nvPicPr>
          <p:cNvPr id="5" name="内容占位符 4" descr="微信图片_202211241005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4495800" cy="4104456"/>
          </a:xfrm>
        </p:spPr>
      </p:pic>
      <p:pic>
        <p:nvPicPr>
          <p:cNvPr id="6" name="内容占位符 5" descr="微信图片_202211241004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28800"/>
            <a:ext cx="4495800" cy="4104456"/>
          </a:xfr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776000" cy="1080120"/>
          </a:xfrm>
        </p:spPr>
        <p:txBody>
          <a:bodyPr>
            <a:normAutofit fontScale="90000"/>
          </a:bodyPr>
          <a:lstStyle/>
          <a:p>
            <a:r>
              <a:rPr lang="en-US" altLang="zh-CN" sz="2700" dirty="0" smtClean="0"/>
              <a:t>2</a:t>
            </a:r>
            <a:r>
              <a:rPr lang="zh-CN" altLang="en-US" sz="2700" dirty="0" smtClean="0"/>
              <a:t>、双手持球（注意右手在球的正后方，左手在左侧方）从右跨位置举到额前上方</a:t>
            </a:r>
            <a:r>
              <a:rPr lang="en-US" altLang="zh-CN" sz="2700" dirty="0" smtClean="0"/>
              <a:t>10cm</a:t>
            </a:r>
            <a:r>
              <a:rPr lang="zh-CN" altLang="en-US" sz="2700" dirty="0" smtClean="0"/>
              <a:t>左右，身体姿态保持不变，眼睛看篮筐。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pic>
        <p:nvPicPr>
          <p:cNvPr id="5" name="内容占位符 4" descr="微信图片_202211241005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4495800" cy="4032448"/>
          </a:xfrm>
        </p:spPr>
      </p:pic>
      <p:pic>
        <p:nvPicPr>
          <p:cNvPr id="6" name="内容占位符 5" descr="微信图片_202211241004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16832"/>
            <a:ext cx="4495800" cy="4032448"/>
          </a:xfr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5542384" cy="1440160"/>
          </a:xfrm>
        </p:spPr>
        <p:txBody>
          <a:bodyPr/>
          <a:lstStyle/>
          <a:p>
            <a:pPr algn="l"/>
            <a:r>
              <a:rPr lang="zh-CN" altLang="en-US" dirty="0" smtClean="0"/>
              <a:t>准备工作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55576" y="2708921"/>
            <a:ext cx="7776864" cy="2448271"/>
          </a:xfrm>
        </p:spPr>
        <p:txBody>
          <a:bodyPr>
            <a:normAutofit/>
          </a:bodyPr>
          <a:lstStyle/>
          <a:p>
            <a:pPr algn="l"/>
            <a:r>
              <a:rPr lang="zh-CN" altLang="en-US" sz="4800" dirty="0" smtClean="0"/>
              <a:t>准备</a:t>
            </a:r>
            <a:r>
              <a:rPr lang="en-US" altLang="zh-CN" sz="4800" dirty="0" smtClean="0"/>
              <a:t>n</a:t>
            </a:r>
            <a:r>
              <a:rPr lang="zh-CN" altLang="en-US" sz="4800" dirty="0" smtClean="0"/>
              <a:t>个标志盘，一个篮球场地。</a:t>
            </a:r>
            <a:endParaRPr lang="en-US" altLang="zh-CN" sz="4800" dirty="0" smtClean="0"/>
          </a:p>
          <a:p>
            <a:pPr algn="l"/>
            <a:endParaRPr lang="zh-CN" altLang="en-US" sz="48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930226"/>
          </a:xfrm>
        </p:spPr>
        <p:txBody>
          <a:bodyPr>
            <a:normAutofit fontScale="90000"/>
          </a:bodyPr>
          <a:lstStyle/>
          <a:p>
            <a:r>
              <a:rPr lang="en-US" altLang="zh-CN" sz="2200" dirty="0" smtClean="0"/>
              <a:t>3</a:t>
            </a:r>
            <a:r>
              <a:rPr lang="zh-CN" altLang="en-US" sz="2200" dirty="0" smtClean="0"/>
              <a:t>、双手持球，右手发力向篮筐推出，食指中指用力拨球，通过指端投出，球向后旋转，手臂要柔和，做出伸手、压腕的动作。同时脚踝发力，双脚蹬直，身体向上跳起，身体的落点位置在起跳点的前面一点。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9" name="内容占位符 8" descr="微信图片_202211241732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3394472" cy="4525963"/>
          </a:xfrm>
        </p:spPr>
      </p:pic>
      <p:pic>
        <p:nvPicPr>
          <p:cNvPr id="10" name="内容占位符 9" descr="微信图片_202211241732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628800"/>
            <a:ext cx="3394472" cy="452596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单手肩上投篮完整教学动作</a:t>
            </a:r>
            <a:r>
              <a:rPr lang="en-US" altLang="zh-CN" dirty="0" smtClean="0"/>
              <a:t>1</a:t>
            </a:r>
            <a:endParaRPr lang="zh-CN" altLang="en-US" dirty="0"/>
          </a:p>
        </p:txBody>
      </p:sp>
      <p:pic>
        <p:nvPicPr>
          <p:cNvPr id="5" name="ea1dc7095031942ed8ee43c3eac609ab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268760"/>
            <a:ext cx="7848872" cy="489654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单手肩上投篮完整教学动作</a:t>
            </a:r>
            <a:r>
              <a:rPr lang="en-US" altLang="zh-CN" dirty="0" smtClean="0"/>
              <a:t>2</a:t>
            </a:r>
            <a:endParaRPr lang="zh-CN" altLang="en-US" dirty="0"/>
          </a:p>
        </p:txBody>
      </p:sp>
      <p:pic>
        <p:nvPicPr>
          <p:cNvPr id="5" name="fa34909696d50e6aa1d0b584ac6d18e6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484784"/>
            <a:ext cx="7704856" cy="468052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1700809"/>
            <a:ext cx="7772400" cy="3804636"/>
          </a:xfrm>
        </p:spPr>
        <p:txBody>
          <a:bodyPr/>
          <a:lstStyle/>
          <a:p>
            <a:r>
              <a:rPr lang="zh-CN" altLang="en-US" dirty="0" smtClean="0"/>
              <a:t>用标志盘摆出</a:t>
            </a:r>
            <a:r>
              <a:rPr lang="en-US" altLang="zh-CN" dirty="0" smtClean="0"/>
              <a:t>n</a:t>
            </a:r>
            <a:r>
              <a:rPr lang="zh-CN" altLang="en-US" dirty="0" smtClean="0"/>
              <a:t>路纵队</a:t>
            </a:r>
            <a:r>
              <a:rPr lang="en-US" altLang="zh-CN" dirty="0" smtClean="0"/>
              <a:t>,</a:t>
            </a:r>
            <a:r>
              <a:rPr lang="zh-CN" altLang="en-US" dirty="0" smtClean="0"/>
              <a:t>同学们站立在标志盘指定位置，向同伴做出单手肩上投篮的动作，同伴接球后做出相同的动作，如此反复。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620689"/>
            <a:ext cx="7772400" cy="792088"/>
          </a:xfrm>
        </p:spPr>
        <p:txBody>
          <a:bodyPr>
            <a:noAutofit/>
          </a:bodyPr>
          <a:lstStyle/>
          <a:p>
            <a:r>
              <a:rPr lang="zh-CN" altLang="en-US" sz="4000" dirty="0"/>
              <a:t>单手肩</a:t>
            </a:r>
            <a:r>
              <a:rPr lang="zh-CN" altLang="en-US" sz="4000" dirty="0" smtClean="0"/>
              <a:t>上投篮教学的巩固练习</a:t>
            </a:r>
            <a:endParaRPr lang="zh-CN" altLang="en-US" sz="4000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80920" cy="994122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单手肩上投篮教学巩固练习的视频</a:t>
            </a:r>
            <a:endParaRPr lang="zh-CN" altLang="en-US" sz="3600" dirty="0"/>
          </a:p>
        </p:txBody>
      </p:sp>
      <p:pic>
        <p:nvPicPr>
          <p:cNvPr id="5" name="3e8dfc207425d9e2e75f9f5bd20cc216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196752"/>
            <a:ext cx="7560840" cy="511256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2960878" cy="796908"/>
          </a:xfrm>
        </p:spPr>
        <p:txBody>
          <a:bodyPr>
            <a:normAutofit/>
          </a:bodyPr>
          <a:lstStyle/>
          <a:p>
            <a:r>
              <a:rPr lang="zh-CN" altLang="en-US" sz="4000" dirty="0" smtClean="0"/>
              <a:t>结束部分</a:t>
            </a:r>
            <a:endParaRPr lang="zh-CN" altLang="en-US" sz="4000" dirty="0"/>
          </a:p>
        </p:txBody>
      </p:sp>
      <p:pic>
        <p:nvPicPr>
          <p:cNvPr id="5" name="内容占位符 4" descr="u=112442960,3181224733&amp;fm=26&amp;gp=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844824"/>
            <a:ext cx="3214709" cy="3500462"/>
          </a:xfrm>
        </p:spPr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1560" y="1124744"/>
            <a:ext cx="4690864" cy="5054617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r>
              <a:rPr lang="en-US" altLang="zh-CN" sz="2000" dirty="0" smtClean="0"/>
              <a:t>1</a:t>
            </a:r>
            <a:r>
              <a:rPr lang="zh-CN" altLang="en-US" sz="2000" dirty="0" smtClean="0"/>
              <a:t>、</a:t>
            </a:r>
            <a:r>
              <a:rPr lang="zh-CN" altLang="en-US" sz="3200" dirty="0" smtClean="0"/>
              <a:t>总计归纳出本节课的重点：投篮动作要标准，手型要正确。难点：出手时手指手腕的连贯协调用力。</a:t>
            </a:r>
            <a:endParaRPr lang="en-US" altLang="zh-CN" sz="3200" dirty="0" smtClean="0"/>
          </a:p>
          <a:p>
            <a:pPr>
              <a:buNone/>
            </a:pPr>
            <a:r>
              <a:rPr lang="en-US" altLang="zh-CN" sz="3200" dirty="0" smtClean="0"/>
              <a:t>2</a:t>
            </a:r>
            <a:r>
              <a:rPr lang="zh-CN" altLang="en-US" sz="3200" dirty="0" smtClean="0"/>
              <a:t>、对单手肩上投篮完成好的同学提出表扬。布置课后作业，巩固练习本课的教学内容。</a:t>
            </a:r>
            <a:endParaRPr lang="zh-CN" altLang="en-US" sz="3200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单手肩上投篮的教学到此结束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1560" y="1700809"/>
            <a:ext cx="8208912" cy="1224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6600" dirty="0" smtClean="0"/>
              <a:t>同学们，你学会了吗？</a:t>
            </a:r>
          </a:p>
          <a:p>
            <a:pPr>
              <a:buNone/>
            </a:pPr>
            <a:endParaRPr lang="zh-CN" altLang="en-US" sz="2400" dirty="0"/>
          </a:p>
        </p:txBody>
      </p:sp>
      <p:pic>
        <p:nvPicPr>
          <p:cNvPr id="5" name="内容占位符 4" descr="view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2996952"/>
            <a:ext cx="8460432" cy="3357586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/>
              <a:t>标志盘图片</a:t>
            </a:r>
            <a:endParaRPr lang="zh-CN" altLang="en-US" sz="3200" dirty="0"/>
          </a:p>
        </p:txBody>
      </p:sp>
      <p:pic>
        <p:nvPicPr>
          <p:cNvPr id="6" name="内容占位符 5" descr="微信图片_202211241004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8064896" cy="4785396"/>
          </a:xfr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4534272" cy="936103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 smtClean="0"/>
              <a:t>准备活动第</a:t>
            </a:r>
            <a:r>
              <a:rPr lang="en-US" altLang="zh-CN" sz="3600" dirty="0" smtClean="0"/>
              <a:t>1</a:t>
            </a:r>
            <a:r>
              <a:rPr lang="zh-CN" altLang="en-US" sz="3600" dirty="0" smtClean="0"/>
              <a:t>部分</a:t>
            </a:r>
            <a:endParaRPr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99592" y="2348879"/>
            <a:ext cx="6722675" cy="2160241"/>
          </a:xfrm>
        </p:spPr>
        <p:txBody>
          <a:bodyPr/>
          <a:lstStyle/>
          <a:p>
            <a:pPr algn="l"/>
            <a:r>
              <a:rPr lang="zh-CN" altLang="en-US" dirty="0" smtClean="0"/>
              <a:t>持球绕篮球场跑</a:t>
            </a:r>
            <a:r>
              <a:rPr lang="en-US" altLang="zh-CN" dirty="0" smtClean="0"/>
              <a:t>6</a:t>
            </a:r>
            <a:r>
              <a:rPr lang="zh-CN" altLang="en-US" dirty="0" smtClean="0"/>
              <a:t>圈（</a:t>
            </a:r>
            <a:r>
              <a:rPr lang="en-US" altLang="zh-CN" dirty="0" smtClean="0"/>
              <a:t>1/2</a:t>
            </a:r>
            <a:r>
              <a:rPr lang="zh-CN" altLang="en-US" dirty="0" smtClean="0"/>
              <a:t>圈用右手运球，</a:t>
            </a:r>
            <a:r>
              <a:rPr lang="en-US" altLang="zh-CN" dirty="0" smtClean="0"/>
              <a:t>3/4</a:t>
            </a:r>
            <a:r>
              <a:rPr lang="zh-CN" altLang="en-US" dirty="0" smtClean="0"/>
              <a:t>圈用左手运球，</a:t>
            </a:r>
            <a:r>
              <a:rPr lang="en-US" altLang="zh-CN" dirty="0" smtClean="0"/>
              <a:t>5/6</a:t>
            </a:r>
            <a:r>
              <a:rPr lang="zh-CN" altLang="en-US" dirty="0" smtClean="0"/>
              <a:t>圈左右手交换运球）</a:t>
            </a:r>
            <a:endParaRPr lang="en-US" altLang="zh-CN" dirty="0" smtClean="0"/>
          </a:p>
          <a:p>
            <a:pPr algn="l"/>
            <a:endParaRPr lang="zh-CN" altLang="en-US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准备活动第</a:t>
            </a:r>
            <a:r>
              <a:rPr lang="en-US" altLang="zh-CN" dirty="0" smtClean="0"/>
              <a:t>1</a:t>
            </a:r>
            <a:r>
              <a:rPr lang="zh-CN" altLang="en-US" dirty="0" smtClean="0"/>
              <a:t>部分图片</a:t>
            </a:r>
            <a:endParaRPr lang="zh-CN" altLang="en-US" dirty="0"/>
          </a:p>
        </p:txBody>
      </p:sp>
      <p:pic>
        <p:nvPicPr>
          <p:cNvPr id="4" name="内容占位符 3" descr="微信图片_202211241006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7" y="1600200"/>
            <a:ext cx="8064897" cy="4525963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准备活动第</a:t>
            </a:r>
            <a:r>
              <a:rPr lang="en-US" altLang="zh-CN" dirty="0" smtClean="0"/>
              <a:t>1</a:t>
            </a:r>
            <a:r>
              <a:rPr lang="zh-CN" altLang="en-US" dirty="0" smtClean="0"/>
              <a:t>部分的教学视频</a:t>
            </a:r>
            <a:endParaRPr lang="zh-CN" altLang="en-US" dirty="0"/>
          </a:p>
        </p:txBody>
      </p:sp>
      <p:pic>
        <p:nvPicPr>
          <p:cNvPr id="6" name="319c43f9c054be0c3559fea34b675148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340768"/>
            <a:ext cx="8208912" cy="551723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6118448" cy="1080120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 smtClean="0"/>
              <a:t>准备活动第</a:t>
            </a:r>
            <a:r>
              <a:rPr lang="en-US" altLang="zh-CN" dirty="0" smtClean="0"/>
              <a:t>2</a:t>
            </a:r>
            <a:r>
              <a:rPr lang="zh-CN" altLang="en-US" dirty="0" smtClean="0"/>
              <a:t>部分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6866691" cy="4824535"/>
          </a:xfrm>
        </p:spPr>
        <p:txBody>
          <a:bodyPr>
            <a:normAutofit lnSpcReduction="10000"/>
          </a:bodyPr>
          <a:lstStyle/>
          <a:p>
            <a:pPr algn="l"/>
            <a:r>
              <a:rPr lang="zh-CN" altLang="en-US" dirty="0" smtClean="0"/>
              <a:t>用手指手腕双手拨球（练习手腕和手指的协调性）</a:t>
            </a:r>
            <a:endParaRPr lang="en-US" altLang="zh-CN" dirty="0" smtClean="0"/>
          </a:p>
          <a:p>
            <a:pPr algn="l"/>
            <a:r>
              <a:rPr lang="zh-CN" altLang="en-US" dirty="0" smtClean="0"/>
              <a:t>练习方法</a:t>
            </a:r>
            <a:r>
              <a:rPr lang="zh-CN" altLang="en-US" dirty="0" smtClean="0">
                <a:sym typeface="Wingdings" pitchFamily="2" charset="2"/>
              </a:rPr>
              <a:t>（以下六种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algn="l"/>
            <a:r>
              <a:rPr lang="zh-CN" altLang="en-US" dirty="0" smtClean="0"/>
              <a:t>①胸前左右拨球</a:t>
            </a:r>
            <a:endParaRPr lang="en-US" altLang="zh-CN" dirty="0" smtClean="0"/>
          </a:p>
          <a:p>
            <a:pPr algn="l"/>
            <a:r>
              <a:rPr lang="zh-CN" altLang="en-US" dirty="0" smtClean="0"/>
              <a:t>②头上左右拨球</a:t>
            </a:r>
            <a:endParaRPr lang="en-US" altLang="zh-CN" dirty="0" smtClean="0"/>
          </a:p>
          <a:p>
            <a:pPr algn="l"/>
            <a:r>
              <a:rPr lang="zh-CN" altLang="en-US" dirty="0" smtClean="0"/>
              <a:t>③膝下左右拨球</a:t>
            </a:r>
            <a:endParaRPr lang="en-US" altLang="zh-CN" dirty="0" smtClean="0"/>
          </a:p>
          <a:p>
            <a:pPr algn="l"/>
            <a:r>
              <a:rPr lang="zh-CN" altLang="en-US" dirty="0" smtClean="0"/>
              <a:t>④腰部左右绕球</a:t>
            </a:r>
            <a:endParaRPr lang="en-US" altLang="zh-CN" dirty="0" smtClean="0"/>
          </a:p>
          <a:p>
            <a:pPr algn="l"/>
            <a:r>
              <a:rPr lang="zh-CN" altLang="en-US" dirty="0" smtClean="0"/>
              <a:t>⑤跨下左右绕球</a:t>
            </a:r>
            <a:endParaRPr lang="en-US" altLang="zh-CN" dirty="0" smtClean="0"/>
          </a:p>
          <a:p>
            <a:pPr algn="l"/>
            <a:r>
              <a:rPr lang="zh-CN" altLang="en-US" dirty="0" smtClean="0"/>
              <a:t>⑥反手后背抛接球</a:t>
            </a:r>
            <a:endParaRPr lang="en-US" altLang="zh-CN" dirty="0" smtClean="0"/>
          </a:p>
          <a:p>
            <a:pPr algn="l"/>
            <a:endParaRPr lang="zh-CN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776000" cy="864096"/>
          </a:xfrm>
        </p:spPr>
        <p:txBody>
          <a:bodyPr numCol="2">
            <a:normAutofit fontScale="90000"/>
          </a:bodyPr>
          <a:lstStyle/>
          <a:p>
            <a:r>
              <a:rPr lang="zh-CN" altLang="en-US" dirty="0" smtClean="0"/>
              <a:t>①胸前左右拨球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 ：做</a:t>
            </a:r>
            <a:r>
              <a:rPr lang="en-US" altLang="zh-CN" dirty="0" smtClean="0"/>
              <a:t>50</a:t>
            </a:r>
            <a:r>
              <a:rPr lang="zh-CN" altLang="en-US" dirty="0" smtClean="0"/>
              <a:t>次。</a:t>
            </a:r>
            <a:endParaRPr lang="zh-CN" altLang="en-US" dirty="0"/>
          </a:p>
        </p:txBody>
      </p:sp>
      <p:pic>
        <p:nvPicPr>
          <p:cNvPr id="4" name="内容占位符 3" descr="微信图片_202211241006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1412776"/>
            <a:ext cx="7992888" cy="4713387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numCol="2">
            <a:normAutofit fontScale="90000"/>
          </a:bodyPr>
          <a:lstStyle/>
          <a:p>
            <a:r>
              <a:rPr lang="zh-CN" altLang="en-US" dirty="0" smtClean="0"/>
              <a:t>②头上左右拨球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 ：做</a:t>
            </a:r>
            <a:r>
              <a:rPr lang="en-US" altLang="zh-CN" dirty="0" smtClean="0"/>
              <a:t>50</a:t>
            </a:r>
            <a:r>
              <a:rPr lang="zh-CN" altLang="en-US" dirty="0" smtClean="0"/>
              <a:t>次。</a:t>
            </a:r>
            <a:endParaRPr lang="zh-CN" altLang="en-US" dirty="0"/>
          </a:p>
        </p:txBody>
      </p:sp>
      <p:pic>
        <p:nvPicPr>
          <p:cNvPr id="4" name="内容占位符 3" descr="微信图片_202211241006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1600200"/>
            <a:ext cx="7632848" cy="4525963"/>
          </a:xfr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凤舞九天">
  <a:themeElements>
    <a:clrScheme name="凤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凤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凤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550</TotalTime>
  <Words>649</Words>
  <Application>Microsoft Office PowerPoint</Application>
  <PresentationFormat>全屏显示(4:3)</PresentationFormat>
  <Paragraphs>48</Paragraphs>
  <Slides>26</Slides>
  <Notes>0</Notes>
  <HiddenSlides>0</HiddenSlides>
  <MMClips>6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凤舞九天</vt:lpstr>
      <vt:lpstr>篮球教学—— 原地单手肩上投篮 </vt:lpstr>
      <vt:lpstr>准备工作</vt:lpstr>
      <vt:lpstr>标志盘图片</vt:lpstr>
      <vt:lpstr>准备活动第1部分</vt:lpstr>
      <vt:lpstr>准备活动第1部分图片</vt:lpstr>
      <vt:lpstr>准备活动第1部分的教学视频</vt:lpstr>
      <vt:lpstr>准备活动第2部分</vt:lpstr>
      <vt:lpstr>①胸前左右拨球  ：做50次。</vt:lpstr>
      <vt:lpstr>②头上左右拨球  ：做50次。</vt:lpstr>
      <vt:lpstr>③膝下左右拨球： 做50次。 </vt:lpstr>
      <vt:lpstr>④腰部左右绕球： 左右各25次。 </vt:lpstr>
      <vt:lpstr>⑤跨下左右绕球： 左右各25次。 </vt:lpstr>
      <vt:lpstr>⑥反手背后抛接球： 左右各20次。 </vt:lpstr>
      <vt:lpstr>准备活动第2部分教学视频</vt:lpstr>
      <vt:lpstr>用标志盘摆出多个圆形，一个同学运球绕圆形跑一圈，到达指定位置用单手肩上投篮的动作投给同伴，同伴接球后做出相同的动作，如此反复。</vt:lpstr>
      <vt:lpstr>单手肩上投篮辅助练习的视频</vt:lpstr>
      <vt:lpstr>单手肩上投篮分解动作教学（三部曲） 以右手投篮为例</vt:lpstr>
      <vt:lpstr>1、双手持球，右脚稍领先左脚，双膝弯曲，球放于右跨位置。 </vt:lpstr>
      <vt:lpstr>2、双手持球（注意右手在球的正后方，左手在左侧方）从右跨位置举到额前上方10cm左右，身体姿态保持不变，眼睛看篮筐。 </vt:lpstr>
      <vt:lpstr>3、双手持球，右手发力向篮筐推出，食指中指用力拨球，通过指端投出，球向后旋转，手臂要柔和，做出伸手、压腕的动作。同时脚踝发力，双脚蹬直，身体向上跳起，身体的落点位置在起跳点的前面一点。 </vt:lpstr>
      <vt:lpstr>单手肩上投篮完整教学动作1</vt:lpstr>
      <vt:lpstr>单手肩上投篮完整教学动作2</vt:lpstr>
      <vt:lpstr>用标志盘摆出n路纵队,同学们站立在标志盘指定位置，向同伴做出单手肩上投篮的动作，同伴接球后做出相同的动作，如此反复。</vt:lpstr>
      <vt:lpstr>单手肩上投篮教学巩固练习的视频</vt:lpstr>
      <vt:lpstr>结束部分</vt:lpstr>
      <vt:lpstr>单手肩上投篮的教学到此结束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2022年高三、3班课件</dc:title>
  <dc:creator>Windows 用户</dc:creator>
  <cp:lastModifiedBy>Windows 用户</cp:lastModifiedBy>
  <cp:revision>129</cp:revision>
  <dcterms:created xsi:type="dcterms:W3CDTF">2022-05-16T04:38:00Z</dcterms:created>
  <dcterms:modified xsi:type="dcterms:W3CDTF">2022-11-29T04:40:01Z</dcterms:modified>
</cp:coreProperties>
</file>